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30" r:id="rId1"/>
  </p:sldMasterIdLst>
  <p:notesMasterIdLst>
    <p:notesMasterId r:id="rId41"/>
  </p:notesMasterIdLst>
  <p:sldIdLst>
    <p:sldId id="256" r:id="rId2"/>
    <p:sldId id="274" r:id="rId3"/>
    <p:sldId id="311" r:id="rId4"/>
    <p:sldId id="312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09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9421"/>
    <a:srgbClr val="E7CF9B"/>
    <a:srgbClr val="CB9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0013" autoAdjust="0"/>
  </p:normalViewPr>
  <p:slideViewPr>
    <p:cSldViewPr snapToGrid="0">
      <p:cViewPr varScale="1">
        <p:scale>
          <a:sx n="73" d="100"/>
          <a:sy n="73" d="100"/>
        </p:scale>
        <p:origin x="96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q-A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F0A98-82EC-4668-AE73-11A683C4E66D}" type="datetimeFigureOut">
              <a:rPr lang="sq-AL" smtClean="0"/>
              <a:t>7.12.2023</a:t>
            </a:fld>
            <a:endParaRPr lang="sq-A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q-A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F0A4B-73FC-462F-8E0F-E60CE1087609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457199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F0A4B-73FC-462F-8E0F-E60CE1087609}" type="slidenum">
              <a:rPr lang="sq-AL" smtClean="0"/>
              <a:t>1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265322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1842962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4830220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5D7F13-1759-49B0-AAC6-9B841A3C826A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4694386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FD44826-04B1-423E-BDAF-B39B65CB2D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2" t="-822" r="48588" b="-8173"/>
          <a:stretch/>
        </p:blipFill>
        <p:spPr>
          <a:xfrm>
            <a:off x="10547927" y="243841"/>
            <a:ext cx="1407853" cy="15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2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D253-FABF-4B87-A426-55B5322894DC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14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8CD6-D7C1-44FB-A130-AB389BC082E5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95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4219" y="2059244"/>
            <a:ext cx="11763560" cy="701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67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54692" y="3775962"/>
            <a:ext cx="9082617" cy="3046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32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1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75FDB-822A-4BCA-A83F-515A50658F99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63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2C617-391B-49AC-9673-4E13637616F5}" type="datetime1">
              <a:rPr lang="en-US" smtClean="0"/>
              <a:t>12/7/2023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9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64FC-93D0-4086-A61B-43D6EF74DD69}" type="datetime1">
              <a:rPr lang="en-US" smtClean="0"/>
              <a:t>12/7/2023</a:t>
            </a:fld>
            <a:endParaRPr lang="sq-A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q-AL"/>
              <a:t>Multimedia Kompjuterike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DF1E-0DE2-4CB0-8B5D-97F17D1A7825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24722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E7AD-1B56-45EB-815F-97F96F4F8313}" type="datetime1">
              <a:rPr lang="en-US" smtClean="0"/>
              <a:t>12/7/2023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8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5854C-6AE2-438D-8077-7D239A2CDCF5}" type="datetime1">
              <a:rPr lang="en-US" smtClean="0"/>
              <a:t>12/7/2023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9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8034-2D10-478A-92AE-9E00080F38B8}" type="datetime1">
              <a:rPr lang="en-US" smtClean="0"/>
              <a:t>12/7/2023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59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938-8EF3-4C2C-9334-BEAE88256159}" type="datetime1">
              <a:rPr lang="en-US" smtClean="0"/>
              <a:t>12/7/2023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q-AL"/>
              <a:t>Multimedia Kompjuterike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DF1E-0DE2-4CB0-8B5D-97F17D1A7825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28714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CB972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A62451DF-2A60-42D2-B1BA-76F023A521ED}" type="datetime1">
              <a:rPr lang="en-US" smtClean="0"/>
              <a:t>12/7/2023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q-AL"/>
              <a:t>Multimedia Kompjuterike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28DF1E-0DE2-4CB0-8B5D-97F17D1A7825}" type="slidenum">
              <a:rPr lang="sq-AL" smtClean="0"/>
              <a:t>‹#›</a:t>
            </a:fld>
            <a:endParaRPr lang="sq-A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226C30-903F-45C3-A371-60EDA20540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2" t="-822" r="48588" b="-8173"/>
          <a:stretch/>
        </p:blipFill>
        <p:spPr>
          <a:xfrm>
            <a:off x="10547927" y="243841"/>
            <a:ext cx="1407853" cy="15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2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9000">
              <a:srgbClr val="CB9727"/>
            </a:gs>
            <a:gs pos="94000">
              <a:schemeClr val="accent1">
                <a:lumMod val="45000"/>
                <a:lumOff val="55000"/>
              </a:schemeClr>
            </a:gs>
            <a:gs pos="100000">
              <a:srgbClr val="E7CF9B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F5F0-7C40-41B4-8FD1-7313F3AFB3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Multimedia </a:t>
            </a:r>
            <a:r>
              <a:rPr lang="en-US" dirty="0" err="1"/>
              <a:t>kompjuterike</a:t>
            </a:r>
            <a:endParaRPr lang="sq-A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3FD707-75BC-46FC-8095-DBA9BCF9AF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PhD(c) Lamir Shkurti</a:t>
            </a:r>
            <a:endParaRPr lang="sq-AL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55F306A-3B80-482F-9119-57EE9BD07ACF}"/>
              </a:ext>
            </a:extLst>
          </p:cNvPr>
          <p:cNvSpPr txBox="1">
            <a:spLocks/>
          </p:cNvSpPr>
          <p:nvPr/>
        </p:nvSpPr>
        <p:spPr>
          <a:xfrm>
            <a:off x="2392680" y="359897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b="1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/>
              <a:t>Universiteti</a:t>
            </a:r>
            <a:r>
              <a:rPr lang="en-US" sz="2800" dirty="0"/>
              <a:t> I </a:t>
            </a:r>
            <a:r>
              <a:rPr lang="en-US" sz="2800" dirty="0" err="1"/>
              <a:t>prizrenit</a:t>
            </a:r>
            <a:r>
              <a:rPr lang="en-US" sz="2800" dirty="0"/>
              <a:t> “UKSHIN HOTI”</a:t>
            </a:r>
          </a:p>
          <a:p>
            <a:r>
              <a:rPr lang="en-US" sz="2800" dirty="0" err="1"/>
              <a:t>Fakulteti</a:t>
            </a:r>
            <a:r>
              <a:rPr lang="en-US" sz="2800" dirty="0"/>
              <a:t> I </a:t>
            </a:r>
            <a:r>
              <a:rPr lang="en-US" sz="2800" dirty="0" err="1"/>
              <a:t>shkencave</a:t>
            </a:r>
            <a:r>
              <a:rPr lang="en-US" sz="2800" dirty="0"/>
              <a:t> </a:t>
            </a:r>
            <a:r>
              <a:rPr lang="en-US" sz="2800" dirty="0" err="1"/>
              <a:t>kompjuterike</a:t>
            </a:r>
            <a:endParaRPr lang="en-US" sz="2800" dirty="0"/>
          </a:p>
          <a:p>
            <a:r>
              <a:rPr lang="en-US" sz="2400" dirty="0" err="1"/>
              <a:t>PROGRAMi</a:t>
            </a:r>
            <a:r>
              <a:rPr lang="en-US" sz="2400" dirty="0"/>
              <a:t>: SHKENCA KOMPJUTERIKE DHE TEKNOLOGJITË E KOMUNIKIMIT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7158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C8BCE-8778-D0F2-519E-0FCF820B2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8-bit </a:t>
            </a:r>
            <a:r>
              <a:rPr lang="sq-AL" dirty="0" err="1"/>
              <a:t>Gray-Level</a:t>
            </a:r>
            <a:r>
              <a:rPr lang="sq-AL" dirty="0"/>
              <a:t> </a:t>
            </a:r>
            <a:r>
              <a:rPr lang="sq-AL" dirty="0" err="1"/>
              <a:t>Images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1F1C5-2321-0D21-4844-3A98EE9B2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Çdo </a:t>
            </a:r>
            <a:r>
              <a:rPr lang="sq-AL" dirty="0" err="1"/>
              <a:t>piksel</a:t>
            </a:r>
            <a:r>
              <a:rPr lang="sq-AL" dirty="0"/>
              <a:t> zakonisht ruhet si një bajt (një vlerë midis 0 dhe 255), kështu që një imazh 640 x 480 në shkallë gri kërkon 300 </a:t>
            </a:r>
            <a:r>
              <a:rPr lang="sq-AL" dirty="0" err="1"/>
              <a:t>kilobajt</a:t>
            </a:r>
            <a:r>
              <a:rPr lang="sq-AL" dirty="0"/>
              <a:t> memorie (640 x 480 = 307,200).</a:t>
            </a:r>
          </a:p>
          <a:p>
            <a:endParaRPr lang="sq-AL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7E750-544A-238A-6F95-BDAEAB1BF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06B94-F364-9E5B-7FFA-78DEB9B17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B7D8D-A683-4EBE-4657-BCAF04007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2DCE42-F796-D029-3086-291908297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51" y="3072273"/>
            <a:ext cx="2545793" cy="278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0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5CF0-67E8-2B61-F6D0-602EFA24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Dithering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5F561-09CE-ADF4-5532-F6165734D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 err="1"/>
              <a:t>Dithering</a:t>
            </a:r>
            <a:r>
              <a:rPr lang="sq-AL" dirty="0"/>
              <a:t>- është një mjet për përzierjen e </a:t>
            </a:r>
            <a:r>
              <a:rPr lang="sq-AL" dirty="0" err="1"/>
              <a:t>pikselave</a:t>
            </a:r>
            <a:r>
              <a:rPr lang="sq-AL" dirty="0"/>
              <a:t> të ngjyrave të </a:t>
            </a:r>
            <a:r>
              <a:rPr lang="sq-AL" dirty="0" err="1"/>
              <a:t>disponueshme</a:t>
            </a:r>
            <a:r>
              <a:rPr lang="sq-AL" dirty="0"/>
              <a:t> së bashku për të dhënë pamjen e ngjyrave të tjera.</a:t>
            </a:r>
          </a:p>
          <a:p>
            <a:r>
              <a:rPr lang="sq-AL" dirty="0"/>
              <a:t>Kur printohet një imazh, përdoret strategjia bazë e </a:t>
            </a:r>
            <a:r>
              <a:rPr lang="sq-AL" dirty="0" err="1"/>
              <a:t>dithering</a:t>
            </a:r>
            <a:r>
              <a:rPr lang="sq-AL" dirty="0"/>
              <a:t>, e cila shkëmben rezolucionin e intensitetit me rezolucionin hapësinor për të siguruar aftësinë për të printuar imazhe me shumë nivele në </a:t>
            </a:r>
            <a:r>
              <a:rPr lang="sq-AL" dirty="0" err="1"/>
              <a:t>printera</a:t>
            </a:r>
            <a:r>
              <a:rPr lang="sq-AL" dirty="0"/>
              <a:t> me 2 nivele (1-bit).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43A4-ED62-FD12-80D0-073572458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47A30-2984-5F42-417D-474CA383A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C7059-5A6A-7D32-E537-DAE6FEBA6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C79416-7A0D-59B9-CF37-16B8A432D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02" y="3891719"/>
            <a:ext cx="5445138" cy="220428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C164E9-87D2-3F58-1A77-17A0268FDA45}"/>
              </a:ext>
            </a:extLst>
          </p:cNvPr>
          <p:cNvSpPr txBox="1"/>
          <p:nvPr/>
        </p:nvSpPr>
        <p:spPr>
          <a:xfrm>
            <a:off x="7721807" y="4958186"/>
            <a:ext cx="40094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 8-bit gray image;</a:t>
            </a:r>
          </a:p>
          <a:p>
            <a:r>
              <a:rPr lang="en-US" dirty="0"/>
              <a:t>(b) dithered version of the image; </a:t>
            </a:r>
          </a:p>
          <a:p>
            <a:r>
              <a:rPr lang="en-US" dirty="0"/>
              <a:t>(c) detail of dithered version.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165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7F83B-3228-0544-725D-1FDC35E6A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Ordered</a:t>
            </a:r>
            <a:r>
              <a:rPr lang="sq-AL" dirty="0"/>
              <a:t> </a:t>
            </a:r>
            <a:r>
              <a:rPr lang="sq-AL" dirty="0" err="1"/>
              <a:t>Dithering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94BB8-9A25-ACEA-F099-33A2182A4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60849"/>
            <a:ext cx="9872871" cy="4587551"/>
          </a:xfrm>
        </p:spPr>
        <p:txBody>
          <a:bodyPr>
            <a:normAutofit fontScale="85000" lnSpcReduction="20000"/>
          </a:bodyPr>
          <a:lstStyle/>
          <a:p>
            <a:pPr marL="45720" indent="0" algn="l">
              <a:buNone/>
            </a:pPr>
            <a:r>
              <a:rPr lang="en-GB" sz="1400" b="1" i="0" u="none" strike="noStrike" baseline="0" dirty="0">
                <a:latin typeface="Century Gothic (Body)"/>
              </a:rPr>
              <a:t>ALGORITHM </a:t>
            </a:r>
          </a:p>
          <a:p>
            <a:pPr marL="45720" indent="0" algn="l">
              <a:buNone/>
            </a:pPr>
            <a:r>
              <a:rPr lang="en-GB" sz="1600" b="1" i="0" u="none" strike="noStrike" baseline="0" dirty="0">
                <a:latin typeface="Century Gothic (Body)"/>
              </a:rPr>
              <a:t>begin</a:t>
            </a:r>
          </a:p>
          <a:p>
            <a:pPr marL="45720" indent="0" algn="l">
              <a:buNone/>
            </a:pPr>
            <a:r>
              <a:rPr lang="en-GB" sz="1600" b="0" i="0" u="none" strike="noStrike" baseline="0" dirty="0">
                <a:latin typeface="Century Gothic (Body)"/>
              </a:rPr>
              <a:t>    for </a:t>
            </a:r>
            <a:r>
              <a:rPr lang="en-GB" sz="1600" b="0" i="1" u="none" strike="noStrike" baseline="0" dirty="0">
                <a:latin typeface="Century Gothic (Body)"/>
              </a:rPr>
              <a:t>x </a:t>
            </a:r>
            <a:r>
              <a:rPr lang="en-GB" sz="1600" b="0" i="0" u="none" strike="noStrike" baseline="0" dirty="0">
                <a:latin typeface="Century Gothic (Body)"/>
              </a:rPr>
              <a:t>= 0 to </a:t>
            </a:r>
            <a:r>
              <a:rPr lang="en-GB" sz="1600" b="0" i="1" u="none" strike="noStrike" baseline="0" dirty="0" err="1">
                <a:latin typeface="Century Gothic (Body)"/>
              </a:rPr>
              <a:t>X</a:t>
            </a:r>
            <a:r>
              <a:rPr lang="en-GB" sz="1600" b="0" i="1" u="none" strike="noStrike" dirty="0" err="1">
                <a:latin typeface="Century Gothic (Body)"/>
              </a:rPr>
              <a:t>max</a:t>
            </a:r>
            <a:r>
              <a:rPr lang="en-GB" sz="1600" b="0" i="1" u="none" strike="noStrike" dirty="0">
                <a:latin typeface="Century Gothic (Body)"/>
              </a:rPr>
              <a:t> //</a:t>
            </a:r>
            <a:r>
              <a:rPr lang="en-GB" sz="1600" b="0" i="1" u="none" strike="noStrike" dirty="0" err="1">
                <a:latin typeface="Century Gothic (Body)"/>
              </a:rPr>
              <a:t>Iterimi</a:t>
            </a:r>
            <a:r>
              <a:rPr lang="en-GB" sz="1600" b="0" i="1" u="none" strike="noStrike" dirty="0">
                <a:latin typeface="Century Gothic (Body)"/>
              </a:rPr>
              <a:t> </a:t>
            </a:r>
            <a:r>
              <a:rPr lang="en-GB" sz="1600" b="0" i="1" u="none" strike="noStrike" dirty="0" err="1">
                <a:latin typeface="Century Gothic (Body)"/>
              </a:rPr>
              <a:t>nëpër</a:t>
            </a:r>
            <a:r>
              <a:rPr lang="en-GB" sz="1600" b="0" i="1" u="none" strike="noStrike" dirty="0">
                <a:latin typeface="Century Gothic (Body)"/>
              </a:rPr>
              <a:t> </a:t>
            </a:r>
            <a:r>
              <a:rPr lang="en-GB" sz="1600" b="0" i="1" u="none" strike="noStrike" dirty="0" err="1">
                <a:latin typeface="Century Gothic (Body)"/>
              </a:rPr>
              <a:t>Koordinatat</a:t>
            </a:r>
            <a:r>
              <a:rPr lang="en-GB" sz="1600" b="0" i="1" u="none" strike="noStrike" dirty="0">
                <a:latin typeface="Century Gothic (Body)"/>
              </a:rPr>
              <a:t> X </a:t>
            </a:r>
            <a:r>
              <a:rPr lang="en-GB" sz="1600" b="0" i="1" u="none" strike="noStrike" dirty="0" err="1">
                <a:latin typeface="Century Gothic (Body)"/>
              </a:rPr>
              <a:t>dhe</a:t>
            </a:r>
            <a:r>
              <a:rPr lang="en-GB" sz="1600" b="0" i="1" u="none" strike="noStrike" dirty="0">
                <a:latin typeface="Century Gothic (Body)"/>
              </a:rPr>
              <a:t> Y </a:t>
            </a:r>
            <a:r>
              <a:rPr lang="en-GB" sz="1600" b="0" i="1" u="none" strike="noStrike" dirty="0" err="1">
                <a:latin typeface="Century Gothic (Body)"/>
              </a:rPr>
              <a:t>të</a:t>
            </a:r>
            <a:r>
              <a:rPr lang="en-GB" sz="1600" b="0" i="1" u="none" strike="noStrike" dirty="0">
                <a:latin typeface="Century Gothic (Body)"/>
              </a:rPr>
              <a:t> </a:t>
            </a:r>
            <a:r>
              <a:rPr lang="en-GB" sz="1600" b="0" i="1" u="none" strike="noStrike" dirty="0" err="1">
                <a:latin typeface="Century Gothic (Body)"/>
              </a:rPr>
              <a:t>Imazhit</a:t>
            </a:r>
            <a:r>
              <a:rPr lang="en-GB" sz="1600" b="0" i="1" u="none" strike="noStrike" dirty="0">
                <a:latin typeface="Century Gothic (Body)"/>
              </a:rPr>
              <a:t>:</a:t>
            </a:r>
          </a:p>
          <a:p>
            <a:pPr marL="45720" indent="0" algn="l">
              <a:buNone/>
            </a:pPr>
            <a:r>
              <a:rPr lang="en-US" sz="1600" b="0" i="0" u="none" strike="noStrike" baseline="0" dirty="0">
                <a:latin typeface="Century Gothic (Body)"/>
              </a:rPr>
              <a:t>         for </a:t>
            </a:r>
            <a:r>
              <a:rPr lang="en-US" sz="1600" b="0" i="1" u="none" strike="noStrike" baseline="0" dirty="0">
                <a:latin typeface="Century Gothic (Body)"/>
              </a:rPr>
              <a:t>y </a:t>
            </a:r>
            <a:r>
              <a:rPr lang="en-US" sz="1600" b="0" i="0" u="none" strike="noStrike" baseline="0" dirty="0">
                <a:latin typeface="Century Gothic (Body)"/>
              </a:rPr>
              <a:t>= 0 to </a:t>
            </a:r>
            <a:r>
              <a:rPr lang="en-US" sz="1600" b="0" i="1" u="none" strike="noStrike" baseline="0" dirty="0" err="1">
                <a:latin typeface="Century Gothic (Body)"/>
              </a:rPr>
              <a:t>Ymax</a:t>
            </a:r>
            <a:r>
              <a:rPr lang="en-US" sz="1600" b="0" i="1" u="none" strike="noStrike" baseline="0" dirty="0">
                <a:latin typeface="Century Gothic (Body)"/>
              </a:rPr>
              <a:t> //</a:t>
            </a:r>
            <a:r>
              <a:rPr lang="en-US" sz="1600" b="0" i="1" u="none" strike="noStrike" baseline="0" dirty="0" err="1">
                <a:latin typeface="Century Gothic (Body)"/>
              </a:rPr>
              <a:t>Iterimi</a:t>
            </a:r>
            <a:r>
              <a:rPr lang="en-US" sz="1600" b="0" i="1" u="none" strike="noStrike" baseline="0" dirty="0">
                <a:latin typeface="Century Gothic (Body)"/>
              </a:rPr>
              <a:t> </a:t>
            </a:r>
            <a:r>
              <a:rPr lang="en-US" sz="1600" b="0" i="1" u="none" strike="noStrike" baseline="0" dirty="0" err="1">
                <a:latin typeface="Century Gothic (Body)"/>
              </a:rPr>
              <a:t>nëpër</a:t>
            </a:r>
            <a:r>
              <a:rPr lang="en-US" sz="1600" b="0" i="1" u="none" strike="noStrike" baseline="0" dirty="0">
                <a:latin typeface="Century Gothic (Body)"/>
              </a:rPr>
              <a:t> </a:t>
            </a:r>
            <a:r>
              <a:rPr lang="en-US" sz="1600" b="0" i="1" u="none" strike="noStrike" baseline="0" dirty="0" err="1">
                <a:latin typeface="Century Gothic (Body)"/>
              </a:rPr>
              <a:t>Koordinatat</a:t>
            </a:r>
            <a:r>
              <a:rPr lang="en-US" sz="1600" b="0" i="1" u="none" strike="noStrike" baseline="0" dirty="0">
                <a:latin typeface="Century Gothic (Body)"/>
              </a:rPr>
              <a:t> X </a:t>
            </a:r>
            <a:r>
              <a:rPr lang="en-US" sz="1600" b="0" i="1" u="none" strike="noStrike" baseline="0" dirty="0" err="1">
                <a:latin typeface="Century Gothic (Body)"/>
              </a:rPr>
              <a:t>dhe</a:t>
            </a:r>
            <a:r>
              <a:rPr lang="en-US" sz="1600" b="0" i="1" u="none" strike="noStrike" baseline="0" dirty="0">
                <a:latin typeface="Century Gothic (Body)"/>
              </a:rPr>
              <a:t> Y </a:t>
            </a:r>
            <a:r>
              <a:rPr lang="en-US" sz="1600" b="0" i="1" u="none" strike="noStrike" baseline="0" dirty="0" err="1">
                <a:latin typeface="Century Gothic (Body)"/>
              </a:rPr>
              <a:t>të</a:t>
            </a:r>
            <a:r>
              <a:rPr lang="en-US" sz="1600" b="0" i="1" u="none" strike="noStrike" baseline="0" dirty="0">
                <a:latin typeface="Century Gothic (Body)"/>
              </a:rPr>
              <a:t> </a:t>
            </a:r>
            <a:r>
              <a:rPr lang="en-US" sz="1600" b="0" i="1" u="none" strike="noStrike" baseline="0" dirty="0" err="1">
                <a:latin typeface="Century Gothic (Body)"/>
              </a:rPr>
              <a:t>Imazhit</a:t>
            </a:r>
            <a:r>
              <a:rPr lang="en-US" sz="1600" b="0" i="1" u="none" strike="noStrike" baseline="0" dirty="0">
                <a:latin typeface="Century Gothic (Body)"/>
              </a:rPr>
              <a:t>:</a:t>
            </a:r>
          </a:p>
          <a:p>
            <a:pPr marL="45720" indent="0" algn="l">
              <a:buNone/>
            </a:pPr>
            <a:r>
              <a:rPr lang="en-GB" sz="1600" b="0" i="0" u="none" strike="noStrike" baseline="0" dirty="0">
                <a:latin typeface="Century Gothic (Body)"/>
              </a:rPr>
              <a:t>             </a:t>
            </a:r>
            <a:r>
              <a:rPr lang="en-GB" sz="1600" b="0" i="0" u="none" strike="noStrike" baseline="0" dirty="0" err="1">
                <a:latin typeface="Century Gothic (Body)"/>
              </a:rPr>
              <a:t>i</a:t>
            </a:r>
            <a:r>
              <a:rPr lang="en-GB" sz="1600" b="0" i="0" u="none" strike="noStrike" baseline="0" dirty="0">
                <a:latin typeface="Century Gothic (Body)"/>
              </a:rPr>
              <a:t> = </a:t>
            </a:r>
            <a:r>
              <a:rPr lang="en-GB" sz="1600" b="0" i="1" u="none" strike="noStrike" baseline="0" dirty="0">
                <a:latin typeface="Century Gothic (Body)"/>
              </a:rPr>
              <a:t>x mod n </a:t>
            </a:r>
          </a:p>
          <a:p>
            <a:pPr marL="45720" indent="0" algn="l">
              <a:buNone/>
            </a:pPr>
            <a:r>
              <a:rPr lang="en-GB" sz="1600" b="0" i="1" u="none" strike="noStrike" baseline="0" dirty="0">
                <a:latin typeface="Century Gothic (Body)"/>
              </a:rPr>
              <a:t>             j </a:t>
            </a:r>
            <a:r>
              <a:rPr lang="en-GB" sz="1600" b="0" i="0" u="none" strike="noStrike" baseline="0" dirty="0">
                <a:latin typeface="Century Gothic (Body)"/>
              </a:rPr>
              <a:t>= </a:t>
            </a:r>
            <a:r>
              <a:rPr lang="en-GB" sz="1600" b="0" i="1" u="none" strike="noStrike" baseline="0" dirty="0">
                <a:latin typeface="Century Gothic (Body)"/>
              </a:rPr>
              <a:t>y mod n //</a:t>
            </a:r>
            <a:r>
              <a:rPr lang="en-GB" sz="1600" b="0" i="1" u="none" strike="noStrike" baseline="0" dirty="0" err="1">
                <a:latin typeface="Century Gothic (Body)"/>
              </a:rPr>
              <a:t>Përdorimi</a:t>
            </a:r>
            <a:r>
              <a:rPr lang="en-GB" sz="1600" b="0" i="1" u="none" strike="noStrike" baseline="0" dirty="0">
                <a:latin typeface="Century Gothic (Body)"/>
              </a:rPr>
              <a:t> </a:t>
            </a:r>
            <a:r>
              <a:rPr lang="en-GB" sz="1600" b="0" i="1" u="none" strike="noStrike" baseline="0" dirty="0" err="1">
                <a:latin typeface="Century Gothic (Body)"/>
              </a:rPr>
              <a:t>i</a:t>
            </a:r>
            <a:r>
              <a:rPr lang="en-GB" sz="1600" b="0" i="1" u="none" strike="noStrike" baseline="0" dirty="0">
                <a:latin typeface="Century Gothic (Body)"/>
              </a:rPr>
              <a:t> </a:t>
            </a:r>
            <a:r>
              <a:rPr lang="en-GB" sz="1600" b="0" i="1" u="none" strike="noStrike" baseline="0" dirty="0" err="1">
                <a:latin typeface="Century Gothic (Body)"/>
              </a:rPr>
              <a:t>Operacionit</a:t>
            </a:r>
            <a:r>
              <a:rPr lang="en-GB" sz="1600" b="0" i="1" u="none" strike="noStrike" baseline="0" dirty="0">
                <a:latin typeface="Century Gothic (Body)"/>
              </a:rPr>
              <a:t> Modulo </a:t>
            </a:r>
            <a:r>
              <a:rPr lang="en-GB" sz="1600" b="0" i="1" u="none" strike="noStrike" baseline="0" dirty="0" err="1">
                <a:latin typeface="Century Gothic (Body)"/>
              </a:rPr>
              <a:t>për</a:t>
            </a:r>
            <a:r>
              <a:rPr lang="en-GB" sz="1600" b="0" i="1" u="none" strike="noStrike" baseline="0" dirty="0">
                <a:latin typeface="Century Gothic (Body)"/>
              </a:rPr>
              <a:t> </a:t>
            </a:r>
            <a:r>
              <a:rPr lang="en-GB" sz="1600" b="0" i="1" u="none" strike="noStrike" baseline="0" dirty="0" err="1">
                <a:latin typeface="Century Gothic (Body)"/>
              </a:rPr>
              <a:t>të</a:t>
            </a:r>
            <a:r>
              <a:rPr lang="en-GB" sz="1600" b="0" i="1" u="none" strike="noStrike" baseline="0" dirty="0">
                <a:latin typeface="Century Gothic (Body)"/>
              </a:rPr>
              <a:t> </a:t>
            </a:r>
            <a:r>
              <a:rPr lang="en-GB" sz="1600" b="0" i="1" u="none" strike="noStrike" baseline="0" dirty="0" err="1">
                <a:latin typeface="Century Gothic (Body)"/>
              </a:rPr>
              <a:t>Caktuar</a:t>
            </a:r>
            <a:r>
              <a:rPr lang="en-GB" sz="1600" b="0" i="1" u="none" strike="noStrike" baseline="0" dirty="0">
                <a:latin typeface="Century Gothic (Body)"/>
              </a:rPr>
              <a:t> </a:t>
            </a:r>
            <a:r>
              <a:rPr lang="en-GB" sz="1600" b="0" i="1" u="none" strike="noStrike" baseline="0" dirty="0" err="1">
                <a:latin typeface="Century Gothic (Body)"/>
              </a:rPr>
              <a:t>Vlerat</a:t>
            </a:r>
            <a:r>
              <a:rPr lang="en-GB" sz="1600" b="0" i="1" u="none" strike="noStrike" baseline="0" dirty="0">
                <a:latin typeface="Century Gothic (Body)"/>
              </a:rPr>
              <a:t> e </a:t>
            </a:r>
            <a:r>
              <a:rPr lang="en-GB" sz="1600" b="0" i="1" u="none" strike="noStrike" baseline="0" dirty="0" err="1">
                <a:latin typeface="Century Gothic (Body)"/>
              </a:rPr>
              <a:t>i</a:t>
            </a:r>
            <a:r>
              <a:rPr lang="en-GB" sz="1600" b="0" i="1" u="none" strike="noStrike" baseline="0" dirty="0">
                <a:latin typeface="Century Gothic (Body)"/>
              </a:rPr>
              <a:t> </a:t>
            </a:r>
            <a:r>
              <a:rPr lang="en-GB" sz="1600" b="0" i="1" u="none" strike="noStrike" baseline="0" dirty="0" err="1">
                <a:latin typeface="Century Gothic (Body)"/>
              </a:rPr>
              <a:t>dhe</a:t>
            </a:r>
            <a:r>
              <a:rPr lang="en-GB" sz="1600" b="0" i="1" u="none" strike="noStrike" baseline="0" dirty="0">
                <a:latin typeface="Century Gothic (Body)"/>
              </a:rPr>
              <a:t> j</a:t>
            </a:r>
          </a:p>
          <a:p>
            <a:pPr marL="45720" indent="0" algn="l">
              <a:buNone/>
            </a:pPr>
            <a:r>
              <a:rPr lang="en-US" sz="1600" i="1" dirty="0">
                <a:latin typeface="Century Gothic (Body)"/>
              </a:rPr>
              <a:t>             //</a:t>
            </a:r>
            <a:r>
              <a:rPr lang="en-US" sz="1600" b="0" i="1" u="none" strike="noStrike" baseline="0" dirty="0">
                <a:latin typeface="Century Gothic (Body)"/>
              </a:rPr>
              <a:t> l(x, y) </a:t>
            </a:r>
            <a:r>
              <a:rPr lang="en-US" sz="1600" b="0" i="0" u="none" strike="noStrike" baseline="0" dirty="0">
                <a:latin typeface="Century Gothic (Body)"/>
              </a:rPr>
              <a:t>is the input, </a:t>
            </a:r>
            <a:r>
              <a:rPr lang="en-US" sz="1600" b="0" i="1" u="none" strike="noStrike" baseline="0" dirty="0">
                <a:latin typeface="Century Gothic (Body)"/>
              </a:rPr>
              <a:t>O(x, y) </a:t>
            </a:r>
            <a:r>
              <a:rPr lang="en-US" sz="1600" b="0" i="0" u="none" strike="noStrike" baseline="0" dirty="0">
                <a:latin typeface="Century Gothic (Body)"/>
              </a:rPr>
              <a:t>is the output, </a:t>
            </a:r>
            <a:r>
              <a:rPr lang="en-US" sz="1600" b="0" i="1" u="none" strike="noStrike" baseline="0" dirty="0">
                <a:latin typeface="Century Gothic (Body)"/>
              </a:rPr>
              <a:t>D </a:t>
            </a:r>
            <a:r>
              <a:rPr lang="en-US" sz="1600" b="0" i="0" u="none" strike="noStrike" baseline="0" dirty="0">
                <a:latin typeface="Century Gothic (Body)"/>
              </a:rPr>
              <a:t>is the dither matrix.</a:t>
            </a:r>
          </a:p>
          <a:p>
            <a:pPr marL="45720" indent="0" algn="l">
              <a:buNone/>
            </a:pPr>
            <a:r>
              <a:rPr lang="en-US" sz="1600" b="1" i="0" u="none" strike="noStrike" baseline="0" dirty="0">
                <a:latin typeface="Century Gothic (Body)"/>
              </a:rPr>
              <a:t>              if </a:t>
            </a:r>
            <a:r>
              <a:rPr lang="en-US" sz="1600" b="1" i="1" u="none" strike="noStrike" baseline="0" dirty="0">
                <a:latin typeface="Century Gothic (Body)"/>
              </a:rPr>
              <a:t>l(x, y) </a:t>
            </a:r>
            <a:r>
              <a:rPr lang="en-US" sz="1600" b="1" i="0" u="none" strike="noStrike" baseline="0" dirty="0">
                <a:latin typeface="Century Gothic (Body)"/>
              </a:rPr>
              <a:t>&gt; </a:t>
            </a:r>
            <a:r>
              <a:rPr lang="en-US" sz="1600" b="1" i="1" u="none" strike="noStrike" baseline="0" dirty="0">
                <a:latin typeface="Century Gothic (Body)"/>
              </a:rPr>
              <a:t>D(</a:t>
            </a:r>
            <a:r>
              <a:rPr lang="en-US" sz="1600" b="1" i="1" u="none" strike="noStrike" baseline="0" dirty="0" err="1">
                <a:latin typeface="Century Gothic (Body)"/>
              </a:rPr>
              <a:t>i</a:t>
            </a:r>
            <a:r>
              <a:rPr lang="en-US" sz="1600" b="1" i="1" u="none" strike="noStrike" baseline="0" dirty="0">
                <a:latin typeface="Century Gothic (Body)"/>
              </a:rPr>
              <a:t>, j) </a:t>
            </a:r>
            <a:r>
              <a:rPr lang="en-US" sz="1400" i="1" u="none" strike="noStrike" baseline="0" dirty="0">
                <a:latin typeface="Century Gothic (Body)"/>
              </a:rPr>
              <a:t>//</a:t>
            </a:r>
            <a:r>
              <a:rPr lang="nn-NO" sz="1400" i="1" u="none" strike="noStrike" baseline="0" dirty="0">
                <a:latin typeface="Century Gothic (Body)"/>
              </a:rPr>
              <a:t>Krahasimi i Vlerave të Pixelit Origjinal (l(x, y)) me Vlerën e Matricës Dither (D(i, j)):</a:t>
            </a:r>
            <a:endParaRPr lang="en-US" sz="1400" i="1" u="none" strike="noStrike" baseline="0" dirty="0">
              <a:latin typeface="Century Gothic (Body)"/>
            </a:endParaRPr>
          </a:p>
          <a:p>
            <a:pPr marL="45720" indent="0" algn="l">
              <a:buNone/>
            </a:pPr>
            <a:r>
              <a:rPr lang="en-GB" sz="1600" b="1" i="1" u="none" strike="noStrike" baseline="0" dirty="0">
                <a:latin typeface="Century Gothic (Body)"/>
              </a:rPr>
              <a:t>                O(x, y) </a:t>
            </a:r>
            <a:r>
              <a:rPr lang="en-GB" sz="1600" b="1" i="0" u="none" strike="noStrike" baseline="0" dirty="0">
                <a:latin typeface="Century Gothic (Body)"/>
              </a:rPr>
              <a:t>= 1; </a:t>
            </a:r>
            <a:r>
              <a:rPr lang="en-GB" sz="1600" i="0" u="none" strike="noStrike" baseline="0" dirty="0">
                <a:latin typeface="Century Gothic (Body)"/>
              </a:rPr>
              <a:t>//</a:t>
            </a:r>
            <a:r>
              <a:rPr lang="en-GB" sz="1600" i="0" u="none" strike="noStrike" baseline="0" dirty="0" err="1">
                <a:latin typeface="Century Gothic (Body)"/>
              </a:rPr>
              <a:t>Caktimi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i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Vlerës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Binare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Të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Përcaktuar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nga</a:t>
            </a:r>
            <a:r>
              <a:rPr lang="en-GB" sz="1600" i="0" u="none" strike="noStrike" baseline="0" dirty="0">
                <a:latin typeface="Century Gothic (Body)"/>
              </a:rPr>
              <a:t> </a:t>
            </a:r>
            <a:r>
              <a:rPr lang="en-GB" sz="1600" i="0" u="none" strike="noStrike" baseline="0" dirty="0" err="1">
                <a:latin typeface="Century Gothic (Body)"/>
              </a:rPr>
              <a:t>Krahasimi</a:t>
            </a:r>
            <a:endParaRPr lang="en-GB" sz="1600" i="0" u="none" strike="noStrike" baseline="0" dirty="0">
              <a:latin typeface="Century Gothic (Body)"/>
            </a:endParaRPr>
          </a:p>
          <a:p>
            <a:pPr marL="45720" indent="0" algn="l">
              <a:buNone/>
            </a:pPr>
            <a:r>
              <a:rPr lang="en-GB" sz="1600" b="0" i="0" u="none" strike="noStrike" baseline="0" dirty="0">
                <a:latin typeface="Century Gothic (Body)"/>
              </a:rPr>
              <a:t>              else</a:t>
            </a:r>
          </a:p>
          <a:p>
            <a:pPr marL="45720" indent="0" algn="l">
              <a:buNone/>
            </a:pPr>
            <a:r>
              <a:rPr lang="en-GB" sz="1600" b="1" i="1" u="none" strike="noStrike" baseline="0" dirty="0">
                <a:latin typeface="Century Gothic (Body)"/>
              </a:rPr>
              <a:t>                O(x, y) </a:t>
            </a:r>
            <a:r>
              <a:rPr lang="en-GB" sz="1600" b="1" i="0" u="none" strike="noStrike" baseline="0" dirty="0">
                <a:latin typeface="Century Gothic (Body)"/>
              </a:rPr>
              <a:t>= 0;</a:t>
            </a:r>
          </a:p>
          <a:p>
            <a:pPr marL="45720" indent="0" algn="l">
              <a:buNone/>
            </a:pPr>
            <a:r>
              <a:rPr lang="en-GB" sz="1600" b="1" dirty="0">
                <a:latin typeface="Century Gothic (Body)"/>
              </a:rPr>
              <a:t>e</a:t>
            </a:r>
            <a:r>
              <a:rPr lang="en-GB" sz="1600" b="1" i="0" u="none" strike="noStrike" baseline="0" dirty="0">
                <a:latin typeface="Century Gothic (Body)"/>
              </a:rPr>
              <a:t>nd </a:t>
            </a:r>
          </a:p>
          <a:p>
            <a:pPr marL="45720" indent="0" algn="l">
              <a:buNone/>
            </a:pPr>
            <a:r>
              <a:rPr lang="sq-AL" sz="1600" dirty="0"/>
              <a:t>Për çdo </a:t>
            </a:r>
            <a:r>
              <a:rPr lang="sq-AL" sz="1600" dirty="0" err="1"/>
              <a:t>piksel</a:t>
            </a:r>
            <a:r>
              <a:rPr lang="sq-AL" sz="1600" dirty="0"/>
              <a:t> në imazhin origjinal me koordinata (x, y), vlera e tij (l(x, y)) krahasohet me vlerën e matricës </a:t>
            </a:r>
            <a:r>
              <a:rPr lang="sq-AL" sz="1600" dirty="0" err="1"/>
              <a:t>dither</a:t>
            </a:r>
            <a:r>
              <a:rPr lang="sq-AL" sz="1600" dirty="0"/>
              <a:t> (D(i, j)). Nëse vlera e </a:t>
            </a:r>
            <a:r>
              <a:rPr lang="sq-AL" sz="1600" dirty="0" err="1"/>
              <a:t>pixelit</a:t>
            </a:r>
            <a:r>
              <a:rPr lang="sq-AL" sz="1600" dirty="0"/>
              <a:t> origjinal është më e madhe se vlera e matricës </a:t>
            </a:r>
            <a:r>
              <a:rPr lang="sq-AL" sz="1600" dirty="0" err="1"/>
              <a:t>dither</a:t>
            </a:r>
            <a:r>
              <a:rPr lang="sq-AL" sz="1600" dirty="0"/>
              <a:t>, atëherë vlera e </a:t>
            </a:r>
            <a:r>
              <a:rPr lang="sq-AL" sz="1600" dirty="0" err="1"/>
              <a:t>pixelit</a:t>
            </a:r>
            <a:r>
              <a:rPr lang="sq-AL" sz="1600" dirty="0"/>
              <a:t> në imazhin rezultues (O(x, y)) caktohet si 1, në të kundërtën caktohet si 0.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F7190-26A2-D0E2-B4B5-DE17AA19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3B7FB-66FD-0EF9-1F08-54E2436C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761E7-E2F5-4FF2-788B-5575D9073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62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23370-1F58-BD17-D097-9DD331AFE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Image</a:t>
            </a:r>
            <a:r>
              <a:rPr lang="sq-AL" dirty="0"/>
              <a:t> </a:t>
            </a:r>
            <a:r>
              <a:rPr lang="sq-AL" dirty="0" err="1"/>
              <a:t>Datatypes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A8C45-1096-8CAA-5F72-6AAA27B3A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err="1">
                <a:latin typeface="Century Gothic (Body)"/>
              </a:rPr>
              <a:t>Shumica</a:t>
            </a:r>
            <a:r>
              <a:rPr lang="en-US" sz="2000" dirty="0">
                <a:latin typeface="Century Gothic (Body)"/>
              </a:rPr>
              <a:t> e </a:t>
            </a:r>
            <a:r>
              <a:rPr lang="en-US" sz="2000" dirty="0" err="1">
                <a:latin typeface="Century Gothic (Body)"/>
              </a:rPr>
              <a:t>formateve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imazhit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përfshijnë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disa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variacione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teknikës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së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kompresimit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për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shkak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madhësisë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së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madhe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ruajtjes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së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skederëve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imazhit</a:t>
            </a:r>
            <a:r>
              <a:rPr lang="en-US" sz="2000" dirty="0">
                <a:latin typeface="Century Gothic (Body)"/>
              </a:rPr>
              <a:t>. </a:t>
            </a:r>
          </a:p>
          <a:p>
            <a:pPr algn="just"/>
            <a:r>
              <a:rPr lang="en-US" sz="2000" dirty="0" err="1">
                <a:latin typeface="Century Gothic (Body)"/>
              </a:rPr>
              <a:t>Teknikat</a:t>
            </a:r>
            <a:r>
              <a:rPr lang="en-US" sz="2000" dirty="0">
                <a:latin typeface="Century Gothic (Body)"/>
              </a:rPr>
              <a:t> e </a:t>
            </a:r>
            <a:r>
              <a:rPr lang="en-US" sz="2000" dirty="0" err="1">
                <a:latin typeface="Century Gothic (Body)"/>
              </a:rPr>
              <a:t>kompresimit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mund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të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klasifikohen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si</a:t>
            </a:r>
            <a:r>
              <a:rPr lang="en-US" sz="2000" dirty="0">
                <a:latin typeface="Century Gothic (Body)"/>
              </a:rPr>
              <a:t> pa </a:t>
            </a:r>
            <a:r>
              <a:rPr lang="en-US" sz="2000" dirty="0" err="1">
                <a:latin typeface="Century Gothic (Body)"/>
              </a:rPr>
              <a:t>humbje</a:t>
            </a:r>
            <a:r>
              <a:rPr lang="en-US" sz="2000" dirty="0">
                <a:latin typeface="Century Gothic (Body)"/>
              </a:rPr>
              <a:t> </a:t>
            </a:r>
            <a:r>
              <a:rPr lang="en-US" sz="2000" dirty="0" err="1">
                <a:latin typeface="Century Gothic (Body)"/>
              </a:rPr>
              <a:t>ose</a:t>
            </a:r>
            <a:r>
              <a:rPr lang="en-US" sz="2000" dirty="0">
                <a:latin typeface="Century Gothic (Body)"/>
              </a:rPr>
              <a:t> me </a:t>
            </a:r>
            <a:r>
              <a:rPr lang="en-US" sz="2000" dirty="0" err="1">
                <a:latin typeface="Century Gothic (Body)"/>
              </a:rPr>
              <a:t>humbje</a:t>
            </a:r>
            <a:r>
              <a:rPr lang="en-US" sz="2000" dirty="0">
                <a:latin typeface="Century Gothic (Body)"/>
              </a:rPr>
              <a:t>.</a:t>
            </a:r>
          </a:p>
          <a:p>
            <a:pPr marL="0" indent="0" algn="l">
              <a:buNone/>
            </a:pPr>
            <a:endParaRPr lang="en-US" sz="2000" dirty="0">
              <a:latin typeface="Century Gothic (Body)"/>
            </a:endParaRP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Gothic (Body)"/>
              </a:rPr>
              <a:t>24-bit Color Images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Gothic (Body)"/>
              </a:rPr>
              <a:t>8 bit Color Images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Gothic (Body)"/>
              </a:rPr>
              <a:t>Color Lookup Tables (LUTs)</a:t>
            </a:r>
          </a:p>
          <a:p>
            <a:pPr algn="l"/>
            <a:endParaRPr lang="en-GB" sz="2000" dirty="0">
              <a:latin typeface="Century Gothic (Body)"/>
            </a:endParaRPr>
          </a:p>
          <a:p>
            <a:endParaRPr lang="sq-AL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6A856-7CA4-9DD7-12B7-2E4E69CB0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C79DA-9B46-2A53-1B0B-6D4D02FD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5D716-8ECC-0CC9-636F-2B8B58B5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82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5F5B5-CFA9-BF7C-9889-122AB845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24 bit </a:t>
            </a:r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Image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77696-841E-F3C9-A9E4-CB3655679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Në një imazh 24-bitësh me ngjyra, çdo </a:t>
            </a:r>
            <a:r>
              <a:rPr lang="sq-AL" dirty="0" err="1"/>
              <a:t>piksel</a:t>
            </a:r>
            <a:r>
              <a:rPr lang="sq-AL" dirty="0"/>
              <a:t> përfaqësohet nga tre bajt, që zakonisht përfaqësojnë RGB.</a:t>
            </a:r>
          </a:p>
          <a:p>
            <a:r>
              <a:rPr lang="sq-AL" dirty="0"/>
              <a:t>Meqenëse çdo vlerë është në intervalin 0-255, ky format mbështet 256 x 256 x 256, ose një total prej 16,777,216 ngjyrash të mundshme të kombinuara. Megjithatë, një fleksibilitet i tillë rezulton në një gjobë ruajtjeje: një imazh 24-bit me ngjyra 640 x 480 do të kërkonte 921,6 </a:t>
            </a:r>
            <a:r>
              <a:rPr lang="sq-AL" dirty="0" err="1"/>
              <a:t>kilobajt</a:t>
            </a:r>
            <a:r>
              <a:rPr lang="sq-AL" dirty="0"/>
              <a:t> hapësirë ruajtjeje pa asnjë ngjeshje(</a:t>
            </a:r>
            <a:r>
              <a:rPr lang="sq-AL" dirty="0" err="1"/>
              <a:t>compression</a:t>
            </a:r>
            <a:r>
              <a:rPr lang="sq-AL" dirty="0"/>
              <a:t>)</a:t>
            </a:r>
          </a:p>
          <a:p>
            <a:r>
              <a:rPr lang="sq-AL" dirty="0"/>
              <a:t>Një pikë e rëndësishme për t'u theksuar është se shumë imazhe me ngjyra 24-bit ruhen në të vërtetë si imazhe 32-bitësh, me bajtin shtesë të </a:t>
            </a:r>
            <a:r>
              <a:rPr lang="sq-AL" dirty="0" err="1"/>
              <a:t>të</a:t>
            </a:r>
            <a:r>
              <a:rPr lang="sq-AL" dirty="0"/>
              <a:t> dhënave për çdo </a:t>
            </a:r>
            <a:r>
              <a:rPr lang="sq-AL" dirty="0" err="1"/>
              <a:t>piksel</a:t>
            </a:r>
            <a:r>
              <a:rPr lang="sq-AL" dirty="0"/>
              <a:t> që ruan një vlerë </a:t>
            </a:r>
            <a:r>
              <a:rPr lang="sq-AL" dirty="0" err="1"/>
              <a:t>ex</a:t>
            </a:r>
            <a:r>
              <a:rPr lang="sq-AL" dirty="0"/>
              <a:t> (alfa) që përfaqëson informacionin e efekteve speciale.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1ED8F-5365-565C-938A-3830104EA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0CA21-67C4-B733-0CAA-63798991F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2B168-79EF-3D3C-D1CB-AE30009C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66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2B401-4BD6-01DA-05B7-347837856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24 bit </a:t>
            </a:r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Image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53FFF-3651-57A6-0BE5-D0444DFBD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Figura tregon imazhin e zjarrit në pyll, një imazh 24-bit në formatin Microsoft Windows BMP.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ECFBF-832F-F0CC-82B5-6E3EFDE43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1A801-7BC4-6C6E-F5A9-CB386387E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08ED3-ACE2-413F-FF9D-3B6529E42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D7C9D8-BDE8-2F94-CAEE-FC02FCBCFC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358" y="2814157"/>
            <a:ext cx="5445299" cy="3373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7079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C4D41-E39A-0088-F3D7-F72BA46F8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 bit </a:t>
            </a:r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Image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B5BC9-394A-12C1-6C7B-68DE24405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Shumë sisteme mund të përdorin 8 bit informacione ngjyrash (të ashtuquajturat "256 ngjyra") për të prodhuar një imazh të ekranit.</a:t>
            </a:r>
          </a:p>
          <a:p>
            <a:r>
              <a:rPr lang="sq-AL" dirty="0" err="1"/>
              <a:t>Skederë</a:t>
            </a:r>
            <a:r>
              <a:rPr lang="sq-AL" dirty="0"/>
              <a:t> të tillë imazhi përdorin konceptin e një “</a:t>
            </a:r>
            <a:r>
              <a:rPr lang="sq-AL" dirty="0" err="1"/>
              <a:t>Lookup</a:t>
            </a:r>
            <a:r>
              <a:rPr lang="sq-AL" dirty="0"/>
              <a:t> </a:t>
            </a:r>
            <a:r>
              <a:rPr lang="sq-AL" dirty="0" err="1"/>
              <a:t>table</a:t>
            </a:r>
            <a:r>
              <a:rPr lang="sq-AL" dirty="0"/>
              <a:t>” (tabele kërkimi) për të ruajtur informacionin e ngjyrave.</a:t>
            </a:r>
          </a:p>
          <a:p>
            <a:r>
              <a:rPr lang="sq-AL" dirty="0"/>
              <a:t>Në thelb, imazhi nuk ruan ngjyra, por vetëm një </a:t>
            </a:r>
            <a:r>
              <a:rPr lang="sq-AL" dirty="0" err="1"/>
              <a:t>grupbyte</a:t>
            </a:r>
            <a:r>
              <a:rPr lang="sq-AL" dirty="0"/>
              <a:t>, secila prej të cilave është në fakt një indeks në një tabelë me vlera 3 bajt që specifikojnë ngjyrën për një </a:t>
            </a:r>
            <a:r>
              <a:rPr lang="sq-AL" dirty="0" err="1"/>
              <a:t>piksel</a:t>
            </a:r>
            <a:r>
              <a:rPr lang="sq-AL" dirty="0"/>
              <a:t> me atë indeks të tabelës së kërkimit.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B45A9-CF2A-3F55-7546-03BDD2AD8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9AF52-2A1C-65DE-C039-184AFE252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5A653-BFAE-EAD8-BC6A-254EC1E68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02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BC19A-053E-9131-B33B-C80E9863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 bit </a:t>
            </a:r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Image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87A57-3FF3-65B6-690F-C98EBC961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 err="1"/>
              <a:t>Histogrami</a:t>
            </a:r>
            <a:r>
              <a:rPr lang="sq-AL" dirty="0"/>
              <a:t> tredimensional i ngjyrave RGB në zjarrin pyjor na tregon se sa </a:t>
            </a:r>
            <a:r>
              <a:rPr lang="sq-AL" dirty="0" err="1"/>
              <a:t>pikxel</a:t>
            </a:r>
            <a:r>
              <a:rPr lang="sq-AL" dirty="0"/>
              <a:t> i takojnë secilës prej këtyre ngjyrave të ruajtura në qelizë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643DC-B71D-9F65-47C4-B42B986F1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24808-AB9B-6F0F-E452-E212A0DF9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87DF-EE8C-7564-A785-41DED0D10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C2C32D-D185-680F-D07E-64AA90768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396" y="2972933"/>
            <a:ext cx="4094264" cy="31230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692742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034B9-7E8E-B029-22BE-6DDDDC9B5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8 bit Color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36138-9843-AE38-50C9-69DF49E78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 err="1">
                <a:latin typeface="Century Gothic (Body)"/>
              </a:rPr>
              <a:t>Grumbullimi</a:t>
            </a:r>
            <a:r>
              <a:rPr lang="en-GB" sz="2400" dirty="0">
                <a:latin typeface="Century Gothic (Body)"/>
              </a:rPr>
              <a:t>: </a:t>
            </a:r>
            <a:r>
              <a:rPr lang="en-GB" sz="2400" dirty="0" err="1">
                <a:latin typeface="Century Gothic (Body)"/>
              </a:rPr>
              <a:t>për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të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gjeneruar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ngjyrat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më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të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rëndësishme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nga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një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imazh</a:t>
            </a:r>
            <a:r>
              <a:rPr lang="en-GB" sz="2400" dirty="0">
                <a:latin typeface="Century Gothic (Body)"/>
              </a:rPr>
              <a:t> me </a:t>
            </a:r>
            <a:r>
              <a:rPr lang="en-GB" sz="2400" dirty="0" err="1">
                <a:latin typeface="Century Gothic (Body)"/>
              </a:rPr>
              <a:t>ngjyra</a:t>
            </a:r>
            <a:r>
              <a:rPr lang="en-GB" sz="2400" dirty="0">
                <a:latin typeface="Century Gothic (Body)"/>
              </a:rPr>
              <a:t> 24 bit.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 err="1">
                <a:latin typeface="Century Gothic (Body)"/>
              </a:rPr>
              <a:t>Imazhi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që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rezulton</a:t>
            </a:r>
            <a:r>
              <a:rPr lang="en-GB" sz="2400" dirty="0">
                <a:latin typeface="Century Gothic (Body)"/>
              </a:rPr>
              <a:t> 8-bit, </a:t>
            </a:r>
            <a:r>
              <a:rPr lang="en-GB" sz="2400" dirty="0" err="1">
                <a:latin typeface="Century Gothic (Body)"/>
              </a:rPr>
              <a:t>në</a:t>
            </a:r>
            <a:r>
              <a:rPr lang="en-GB" sz="2400" dirty="0">
                <a:latin typeface="Century Gothic (Body)"/>
              </a:rPr>
              <a:t> </a:t>
            </a:r>
            <a:r>
              <a:rPr lang="en-GB" sz="2400" dirty="0" err="1">
                <a:latin typeface="Century Gothic (Body)"/>
              </a:rPr>
              <a:t>formatin</a:t>
            </a:r>
            <a:r>
              <a:rPr lang="en-GB" sz="2400" dirty="0">
                <a:latin typeface="Century Gothic (Body)"/>
              </a:rPr>
              <a:t> GIF.</a:t>
            </a:r>
          </a:p>
          <a:p>
            <a:pPr algn="just"/>
            <a:endParaRPr lang="en-GB" sz="2400" dirty="0">
              <a:latin typeface="Century Gothic (Body)"/>
            </a:endParaRPr>
          </a:p>
          <a:p>
            <a:pPr algn="just"/>
            <a:endParaRPr lang="en-GB" sz="2400" dirty="0">
              <a:latin typeface="Century Gothic (Body)"/>
            </a:endParaRPr>
          </a:p>
          <a:p>
            <a:pPr algn="just"/>
            <a:endParaRPr lang="en-GB" sz="2400" dirty="0">
              <a:latin typeface="Century Gothic (Body)"/>
            </a:endParaRPr>
          </a:p>
          <a:p>
            <a:pPr algn="just"/>
            <a:endParaRPr lang="en-GB" sz="2400" dirty="0">
              <a:latin typeface="Century Gothic (Body)"/>
            </a:endParaRPr>
          </a:p>
          <a:p>
            <a:pPr algn="just"/>
            <a:endParaRPr lang="en-GB" sz="2400" dirty="0">
              <a:latin typeface="Century Gothic (Body)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2400" dirty="0">
              <a:latin typeface="Century Gothic (Body)"/>
            </a:endParaRP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C8536-DA28-A808-EC85-32BABC83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4FD9C-DC6E-60D2-5FEA-6D01262DA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13F53-B0C2-B5CB-C14F-B9CDB3172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510B7A-F46D-AB36-5B3F-D71FA51A1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134" y="3700132"/>
            <a:ext cx="3048243" cy="205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480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449F6-5443-25E2-41BD-59517F960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Look-Up</a:t>
            </a:r>
            <a:r>
              <a:rPr lang="sq-AL" dirty="0"/>
              <a:t> </a:t>
            </a:r>
            <a:r>
              <a:rPr lang="sq-AL" dirty="0" err="1"/>
              <a:t>Tables</a:t>
            </a:r>
            <a:r>
              <a:rPr lang="sq-AL" dirty="0"/>
              <a:t> (</a:t>
            </a:r>
            <a:r>
              <a:rPr lang="sq-AL" dirty="0" err="1"/>
              <a:t>LUTs</a:t>
            </a:r>
            <a:r>
              <a:rPr lang="sq-AL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C3AAE-2233-031E-7282-DE6B47F2B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Ideja e përdorur në imazhet me ngjyra 8-bit është të ruhet vetëm indeksi, ose vlera e ngjyrës, për çdo </a:t>
            </a:r>
            <a:r>
              <a:rPr lang="sq-AL" dirty="0" err="1"/>
              <a:t>piksel</a:t>
            </a:r>
            <a:endParaRPr lang="sq-AL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E92CC-D861-7371-BB52-80ECDAB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38D74-CBF0-424B-5F95-E85D47016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E7ECB-CCAA-8472-01A6-A0439D599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657C06-2AF3-D6FA-7C38-84BC905BF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48" y="2935117"/>
            <a:ext cx="7043719" cy="196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58">
            <a:extLst>
              <a:ext uri="{FF2B5EF4-FFF2-40B4-BE49-F238E27FC236}">
                <a16:creationId xmlns:a16="http://schemas.microsoft.com/office/drawing/2014/main" id="{84FC1DDF-60D8-6E6D-CECB-E9E1330E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Graphic</a:t>
            </a:r>
            <a:r>
              <a:rPr lang="sq-AL" dirty="0"/>
              <a:t>/</a:t>
            </a:r>
            <a:r>
              <a:rPr lang="sq-AL" dirty="0" err="1"/>
              <a:t>Image</a:t>
            </a:r>
            <a:r>
              <a:rPr lang="sq-AL" dirty="0"/>
              <a:t> Data </a:t>
            </a:r>
            <a:r>
              <a:rPr lang="sq-AL" dirty="0" err="1"/>
              <a:t>Types</a:t>
            </a:r>
            <a:endParaRPr lang="sq-AL" dirty="0"/>
          </a:p>
        </p:txBody>
      </p:sp>
      <p:sp>
        <p:nvSpPr>
          <p:cNvPr id="60" name="Content Placeholder 59">
            <a:extLst>
              <a:ext uri="{FF2B5EF4-FFF2-40B4-BE49-F238E27FC236}">
                <a16:creationId xmlns:a16="http://schemas.microsoft.com/office/drawing/2014/main" id="{96B4F60E-F531-C123-0A1D-01CC06247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786759"/>
            <a:ext cx="9872871" cy="4309241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Numri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formateve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skederëve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përdorur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multimedia </a:t>
            </a:r>
            <a:r>
              <a:rPr lang="en-GB" dirty="0" err="1"/>
              <a:t>vazhdon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shtohet</a:t>
            </a:r>
            <a:r>
              <a:rPr lang="en-GB" dirty="0"/>
              <a:t>. </a:t>
            </a:r>
          </a:p>
        </p:txBody>
      </p:sp>
      <p:graphicFrame>
        <p:nvGraphicFramePr>
          <p:cNvPr id="61" name="Table 5">
            <a:extLst>
              <a:ext uri="{FF2B5EF4-FFF2-40B4-BE49-F238E27FC236}">
                <a16:creationId xmlns:a16="http://schemas.microsoft.com/office/drawing/2014/main" id="{A25E8DFB-0BB7-AA68-DA8C-F3B2346D8D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183895"/>
              </p:ext>
            </p:extLst>
          </p:nvPr>
        </p:nvGraphicFramePr>
        <p:xfrm>
          <a:off x="1543990" y="2288628"/>
          <a:ext cx="8955843" cy="408813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442501">
                  <a:extLst>
                    <a:ext uri="{9D8B030D-6E8A-4147-A177-3AD203B41FA5}">
                      <a16:colId xmlns:a16="http://schemas.microsoft.com/office/drawing/2014/main" val="1910295614"/>
                    </a:ext>
                  </a:extLst>
                </a:gridCol>
                <a:gridCol w="1831878">
                  <a:extLst>
                    <a:ext uri="{9D8B030D-6E8A-4147-A177-3AD203B41FA5}">
                      <a16:colId xmlns:a16="http://schemas.microsoft.com/office/drawing/2014/main" val="60205549"/>
                    </a:ext>
                  </a:extLst>
                </a:gridCol>
                <a:gridCol w="1831878">
                  <a:extLst>
                    <a:ext uri="{9D8B030D-6E8A-4147-A177-3AD203B41FA5}">
                      <a16:colId xmlns:a16="http://schemas.microsoft.com/office/drawing/2014/main" val="839459492"/>
                    </a:ext>
                  </a:extLst>
                </a:gridCol>
                <a:gridCol w="2849586">
                  <a:extLst>
                    <a:ext uri="{9D8B030D-6E8A-4147-A177-3AD203B41FA5}">
                      <a16:colId xmlns:a16="http://schemas.microsoft.com/office/drawing/2014/main" val="2212171131"/>
                    </a:ext>
                  </a:extLst>
                </a:gridCol>
              </a:tblGrid>
              <a:tr h="559436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File types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280006"/>
                  </a:ext>
                </a:extLst>
              </a:tr>
              <a:tr h="559436">
                <a:tc>
                  <a:txBody>
                    <a:bodyPr/>
                    <a:lstStyle/>
                    <a:p>
                      <a:r>
                        <a:rPr lang="en-US" dirty="0"/>
                        <a:t>Image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Video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Animation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91757"/>
                  </a:ext>
                </a:extLst>
              </a:tr>
              <a:tr h="559436">
                <a:tc>
                  <a:txBody>
                    <a:bodyPr/>
                    <a:lstStyle/>
                    <a:p>
                      <a:r>
                        <a:rPr lang="en-US" dirty="0"/>
                        <a:t>BMP,DIR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AIFF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641520"/>
                  </a:ext>
                </a:extLst>
              </a:tr>
              <a:tr h="320365">
                <a:tc>
                  <a:txBody>
                    <a:bodyPr/>
                    <a:lstStyle/>
                    <a:p>
                      <a:r>
                        <a:rPr lang="en-US" dirty="0"/>
                        <a:t>GIF,JPG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45231"/>
                  </a:ext>
                </a:extLst>
              </a:tr>
              <a:tr h="559436">
                <a:tc>
                  <a:txBody>
                    <a:bodyPr/>
                    <a:lstStyle/>
                    <a:p>
                      <a:r>
                        <a:rPr lang="en-US" dirty="0"/>
                        <a:t>PICT,PNG,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938396"/>
                  </a:ext>
                </a:extLst>
              </a:tr>
              <a:tr h="559436">
                <a:tc>
                  <a:txBody>
                    <a:bodyPr/>
                    <a:lstStyle/>
                    <a:p>
                      <a:r>
                        <a:rPr lang="en-US" dirty="0"/>
                        <a:t>PNT,PSD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434853"/>
                  </a:ext>
                </a:extLst>
              </a:tr>
              <a:tr h="559436">
                <a:tc>
                  <a:txBody>
                    <a:bodyPr/>
                    <a:lstStyle/>
                    <a:p>
                      <a:r>
                        <a:rPr lang="en-US" dirty="0"/>
                        <a:t>TGA,TIFF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GIF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379640"/>
                  </a:ext>
                </a:extLst>
              </a:tr>
              <a:tr h="322798">
                <a:tc>
                  <a:txBody>
                    <a:bodyPr/>
                    <a:lstStyle/>
                    <a:p>
                      <a:r>
                        <a:rPr lang="en-US" dirty="0"/>
                        <a:t>WMF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165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8883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CD571-8A03-BA3E-FB9D-DC74D9994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Look-Up</a:t>
            </a:r>
            <a:r>
              <a:rPr lang="sq-AL" dirty="0"/>
              <a:t> </a:t>
            </a:r>
            <a:r>
              <a:rPr lang="sq-AL" dirty="0" err="1"/>
              <a:t>Tables</a:t>
            </a:r>
            <a:r>
              <a:rPr lang="sq-AL" dirty="0"/>
              <a:t> (</a:t>
            </a:r>
            <a:r>
              <a:rPr lang="sq-AL" dirty="0" err="1"/>
              <a:t>LUTs</a:t>
            </a:r>
            <a:r>
              <a:rPr lang="sq-AL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F2971-DC8C-C9BA-7859-805175329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err="1"/>
              <a:t>Një</a:t>
            </a:r>
            <a:r>
              <a:rPr lang="en-GB" sz="1400" dirty="0"/>
              <a:t> </a:t>
            </a:r>
            <a:r>
              <a:rPr lang="en-GB" sz="1400" dirty="0" err="1"/>
              <a:t>përzgjedhës</a:t>
            </a:r>
            <a:r>
              <a:rPr lang="en-GB" sz="1400" dirty="0"/>
              <a:t> </a:t>
            </a:r>
            <a:r>
              <a:rPr lang="en-GB" sz="1400" dirty="0" err="1"/>
              <a:t>ngjyrash</a:t>
            </a:r>
            <a:r>
              <a:rPr lang="en-GB" sz="1400" dirty="0"/>
              <a:t> </a:t>
            </a:r>
            <a:r>
              <a:rPr lang="en-GB" sz="1400" dirty="0" err="1"/>
              <a:t>përbëhet</a:t>
            </a:r>
            <a:r>
              <a:rPr lang="en-GB" sz="1400" dirty="0"/>
              <a:t> </a:t>
            </a:r>
            <a:r>
              <a:rPr lang="en-GB" sz="1400" dirty="0" err="1"/>
              <a:t>nga</a:t>
            </a:r>
            <a:r>
              <a:rPr lang="en-GB" sz="1400" dirty="0"/>
              <a:t> </a:t>
            </a:r>
            <a:r>
              <a:rPr lang="en-GB" sz="1400" dirty="0" err="1"/>
              <a:t>një</a:t>
            </a:r>
            <a:r>
              <a:rPr lang="en-GB" sz="1400" dirty="0"/>
              <a:t> </a:t>
            </a:r>
            <a:r>
              <a:rPr lang="en-GB" sz="1400" dirty="0" err="1"/>
              <a:t>grup</a:t>
            </a:r>
            <a:r>
              <a:rPr lang="en-GB" sz="1400" dirty="0"/>
              <a:t> </a:t>
            </a:r>
            <a:r>
              <a:rPr lang="en-GB" sz="1400" dirty="0" err="1"/>
              <a:t>blloqesh</a:t>
            </a:r>
            <a:r>
              <a:rPr lang="en-GB" sz="1400" dirty="0"/>
              <a:t> </a:t>
            </a:r>
            <a:r>
              <a:rPr lang="en-GB" sz="1400" dirty="0" err="1"/>
              <a:t>mjaft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mëdha</a:t>
            </a:r>
            <a:r>
              <a:rPr lang="en-GB" sz="1400" dirty="0"/>
              <a:t> </a:t>
            </a:r>
            <a:r>
              <a:rPr lang="en-GB" sz="1400" dirty="0" err="1"/>
              <a:t>ngjyrash</a:t>
            </a:r>
            <a:r>
              <a:rPr lang="en-GB" sz="1400" dirty="0"/>
              <a:t> (</a:t>
            </a:r>
            <a:r>
              <a:rPr lang="en-GB" sz="1400" dirty="0" err="1"/>
              <a:t>ose</a:t>
            </a:r>
            <a:r>
              <a:rPr lang="en-GB" sz="1400" dirty="0"/>
              <a:t> </a:t>
            </a:r>
            <a:r>
              <a:rPr lang="en-GB" sz="1400" dirty="0" err="1"/>
              <a:t>një</a:t>
            </a:r>
            <a:r>
              <a:rPr lang="en-GB" sz="1400" dirty="0"/>
              <a:t> </a:t>
            </a:r>
            <a:r>
              <a:rPr lang="en-GB" sz="1400" dirty="0" err="1"/>
              <a:t>gamë</a:t>
            </a:r>
            <a:r>
              <a:rPr lang="en-GB" sz="1400" dirty="0"/>
              <a:t> </a:t>
            </a:r>
            <a:r>
              <a:rPr lang="en-GB" sz="1400" dirty="0" err="1"/>
              <a:t>ngjyrash</a:t>
            </a:r>
            <a:r>
              <a:rPr lang="en-GB" sz="1400" dirty="0"/>
              <a:t> </a:t>
            </a:r>
            <a:r>
              <a:rPr lang="en-GB" sz="1400" dirty="0" err="1"/>
              <a:t>gjysmë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vazhdueshme</a:t>
            </a:r>
            <a:r>
              <a:rPr lang="en-GB" sz="1400" dirty="0"/>
              <a:t>) </a:t>
            </a:r>
            <a:r>
              <a:rPr lang="en-GB" sz="1400" dirty="0" err="1"/>
              <a:t>të</a:t>
            </a:r>
            <a:r>
              <a:rPr lang="en-GB" sz="1400" dirty="0"/>
              <a:t> tilla </a:t>
            </a:r>
            <a:r>
              <a:rPr lang="en-GB" sz="1400" dirty="0" err="1"/>
              <a:t>që</a:t>
            </a:r>
            <a:r>
              <a:rPr lang="en-GB" sz="1400" dirty="0"/>
              <a:t> </a:t>
            </a:r>
            <a:r>
              <a:rPr lang="en-GB" sz="1400" dirty="0" err="1"/>
              <a:t>një</a:t>
            </a:r>
            <a:r>
              <a:rPr lang="en-GB" sz="1400" dirty="0"/>
              <a:t> </a:t>
            </a:r>
            <a:r>
              <a:rPr lang="en-GB" sz="1400" dirty="0" err="1"/>
              <a:t>klikim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mausit</a:t>
            </a:r>
            <a:r>
              <a:rPr lang="en-GB" sz="1400" dirty="0"/>
              <a:t> do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zgjedhë</a:t>
            </a:r>
            <a:r>
              <a:rPr lang="en-GB" sz="1400" dirty="0"/>
              <a:t> </a:t>
            </a:r>
            <a:r>
              <a:rPr lang="en-GB" sz="1400" dirty="0" err="1"/>
              <a:t>ngjyrën</a:t>
            </a:r>
            <a:r>
              <a:rPr lang="en-GB" sz="1400" dirty="0"/>
              <a:t> e </a:t>
            </a:r>
            <a:r>
              <a:rPr lang="en-GB" sz="1400" dirty="0" err="1"/>
              <a:t>treguar</a:t>
            </a:r>
            <a:r>
              <a:rPr lang="en-GB" sz="14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err="1"/>
              <a:t>Zgjedhësi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ngjyrave</a:t>
            </a:r>
            <a:r>
              <a:rPr lang="en-GB" sz="1400" dirty="0"/>
              <a:t> </a:t>
            </a:r>
            <a:r>
              <a:rPr lang="en-GB" sz="1400" dirty="0" err="1"/>
              <a:t>shfaq</a:t>
            </a:r>
            <a:r>
              <a:rPr lang="en-GB" sz="1400" dirty="0"/>
              <a:t> </a:t>
            </a:r>
            <a:r>
              <a:rPr lang="en-GB" sz="1400" dirty="0" err="1"/>
              <a:t>ngjyrat</a:t>
            </a:r>
            <a:r>
              <a:rPr lang="en-GB" sz="1400" dirty="0"/>
              <a:t> e </a:t>
            </a:r>
            <a:r>
              <a:rPr lang="en-GB" sz="1400" dirty="0" err="1"/>
              <a:t>paletës</a:t>
            </a:r>
            <a:r>
              <a:rPr lang="en-GB" sz="1400" dirty="0"/>
              <a:t> </a:t>
            </a:r>
            <a:r>
              <a:rPr lang="en-GB" sz="1400" dirty="0" err="1"/>
              <a:t>së</a:t>
            </a:r>
            <a:r>
              <a:rPr lang="en-GB" sz="1400" dirty="0"/>
              <a:t> </a:t>
            </a:r>
            <a:r>
              <a:rPr lang="en-GB" sz="1400" dirty="0" err="1"/>
              <a:t>lidhur</a:t>
            </a:r>
            <a:r>
              <a:rPr lang="en-GB" sz="1400" dirty="0"/>
              <a:t> me </a:t>
            </a:r>
            <a:r>
              <a:rPr lang="en-GB" sz="1400" dirty="0" err="1"/>
              <a:t>vlerat</a:t>
            </a:r>
            <a:r>
              <a:rPr lang="en-GB" sz="1400" dirty="0"/>
              <a:t> e </a:t>
            </a:r>
            <a:r>
              <a:rPr lang="en-GB" sz="1400" dirty="0" err="1"/>
              <a:t>indeksit</a:t>
            </a:r>
            <a:r>
              <a:rPr lang="en-GB" sz="1400" dirty="0"/>
              <a:t> </a:t>
            </a:r>
            <a:r>
              <a:rPr lang="en-GB" sz="1400" dirty="0" err="1"/>
              <a:t>nga</a:t>
            </a:r>
            <a:r>
              <a:rPr lang="en-GB" sz="1400" dirty="0"/>
              <a:t> 0 </a:t>
            </a:r>
            <a:r>
              <a:rPr lang="en-GB" sz="1400" dirty="0" err="1"/>
              <a:t>në</a:t>
            </a:r>
            <a:r>
              <a:rPr lang="en-GB" sz="1400" dirty="0"/>
              <a:t> 255.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err="1"/>
              <a:t>Zgjedhësi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ngjyrave</a:t>
            </a:r>
            <a:r>
              <a:rPr lang="en-GB" sz="1400" dirty="0"/>
              <a:t> </a:t>
            </a:r>
            <a:r>
              <a:rPr lang="en-GB" sz="1400" dirty="0" err="1"/>
              <a:t>për</a:t>
            </a:r>
            <a:r>
              <a:rPr lang="en-GB" sz="1400" dirty="0"/>
              <a:t> </a:t>
            </a:r>
            <a:r>
              <a:rPr lang="en-GB" sz="1400" dirty="0" err="1"/>
              <a:t>ngjyra</a:t>
            </a:r>
            <a:r>
              <a:rPr lang="en-GB" sz="1400" dirty="0"/>
              <a:t> 8 bit: </a:t>
            </a:r>
            <a:r>
              <a:rPr lang="en-GB" sz="1400" dirty="0" err="1"/>
              <a:t>çdo</a:t>
            </a:r>
            <a:r>
              <a:rPr lang="en-GB" sz="1400" dirty="0"/>
              <a:t> </a:t>
            </a:r>
            <a:r>
              <a:rPr lang="en-GB" sz="1400" dirty="0" err="1"/>
              <a:t>bllok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zgjedhësit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ngjyrave</a:t>
            </a:r>
            <a:r>
              <a:rPr lang="en-GB" sz="1400" dirty="0"/>
              <a:t> </a:t>
            </a:r>
            <a:r>
              <a:rPr lang="en-GB" sz="1400" dirty="0" err="1"/>
              <a:t>korrespondon</a:t>
            </a:r>
            <a:r>
              <a:rPr lang="en-GB" sz="1400" dirty="0"/>
              <a:t> me </a:t>
            </a:r>
            <a:r>
              <a:rPr lang="en-GB" sz="1400" dirty="0" err="1"/>
              <a:t>një</a:t>
            </a:r>
            <a:r>
              <a:rPr lang="en-GB" sz="1400" dirty="0"/>
              <a:t> </a:t>
            </a:r>
            <a:r>
              <a:rPr lang="en-GB" sz="1400" dirty="0" err="1"/>
              <a:t>rresht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ngjyrës</a:t>
            </a:r>
            <a:r>
              <a:rPr lang="en-GB" sz="1400" dirty="0"/>
              <a:t> </a:t>
            </a:r>
            <a:r>
              <a:rPr lang="en-GB" sz="1400" dirty="0" err="1"/>
              <a:t>LUT.Një</a:t>
            </a:r>
            <a:r>
              <a:rPr lang="en-GB" sz="1400" dirty="0"/>
              <a:t> </a:t>
            </a:r>
            <a:r>
              <a:rPr lang="en-GB" sz="1400" dirty="0" err="1"/>
              <a:t>proces</a:t>
            </a:r>
            <a:r>
              <a:rPr lang="en-GB" sz="1400" dirty="0"/>
              <a:t> </a:t>
            </a:r>
            <a:r>
              <a:rPr lang="en-GB" sz="1400" dirty="0" err="1"/>
              <a:t>shumë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thjeshtë</a:t>
            </a:r>
            <a:r>
              <a:rPr lang="en-GB" sz="1400" dirty="0"/>
              <a:t> </a:t>
            </a:r>
            <a:r>
              <a:rPr lang="en-GB" sz="1400" dirty="0" err="1"/>
              <a:t>animimi</a:t>
            </a:r>
            <a:r>
              <a:rPr lang="en-GB" sz="1400" dirty="0"/>
              <a:t> </a:t>
            </a:r>
            <a:r>
              <a:rPr lang="en-GB" sz="1400" dirty="0" err="1"/>
              <a:t>është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mundur</a:t>
            </a:r>
            <a:r>
              <a:rPr lang="en-GB" sz="1400" dirty="0"/>
              <a:t> duke </a:t>
            </a:r>
            <a:r>
              <a:rPr lang="en-GB" sz="1400" dirty="0" err="1"/>
              <a:t>ndryshuar</a:t>
            </a:r>
            <a:r>
              <a:rPr lang="en-GB" sz="1400" dirty="0"/>
              <a:t> </a:t>
            </a:r>
            <a:r>
              <a:rPr lang="en-GB" sz="1400" dirty="0" err="1"/>
              <a:t>thjesht</a:t>
            </a:r>
            <a:r>
              <a:rPr lang="en-GB" sz="1400" dirty="0"/>
              <a:t> </a:t>
            </a:r>
            <a:r>
              <a:rPr lang="en-GB" sz="1400" dirty="0" err="1"/>
              <a:t>tabelën</a:t>
            </a:r>
            <a:r>
              <a:rPr lang="en-GB" sz="1400" dirty="0"/>
              <a:t> e </a:t>
            </a:r>
            <a:r>
              <a:rPr lang="en-GB" sz="1400" dirty="0" err="1"/>
              <a:t>ngjyrave</a:t>
            </a:r>
            <a:r>
              <a:rPr lang="en-GB" sz="1400" dirty="0"/>
              <a:t>: </a:t>
            </a:r>
            <a:r>
              <a:rPr lang="en-GB" sz="1400" dirty="0" err="1"/>
              <a:t>ky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quajtur</a:t>
            </a:r>
            <a:r>
              <a:rPr lang="en-GB" sz="1400" dirty="0"/>
              <a:t> </a:t>
            </a:r>
            <a:r>
              <a:rPr lang="en-GB" sz="1400" b="1" dirty="0" err="1"/>
              <a:t>color</a:t>
            </a:r>
            <a:r>
              <a:rPr lang="en-GB" sz="1400" b="1" dirty="0"/>
              <a:t> cycling </a:t>
            </a:r>
            <a:r>
              <a:rPr lang="en-GB" sz="1400" dirty="0" err="1"/>
              <a:t>ose</a:t>
            </a:r>
            <a:r>
              <a:rPr lang="en-GB" sz="1400" dirty="0"/>
              <a:t> </a:t>
            </a:r>
            <a:r>
              <a:rPr lang="en-GB" sz="1400" b="1" dirty="0"/>
              <a:t>palette animation</a:t>
            </a:r>
          </a:p>
          <a:p>
            <a:endParaRPr lang="sq-AL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CCCE0-2959-F95D-B144-DA0ACA67B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F4455-B888-9E4B-DAE3-3D01FC0A5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DEA0F-9E17-F85D-14E8-DD111A1A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A7049F-E864-4FD0-D777-BE83B6F4B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668" y="2971492"/>
            <a:ext cx="4316663" cy="215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39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3CB1A-081E-12B3-A494-16612B943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Look-Up</a:t>
            </a:r>
            <a:r>
              <a:rPr lang="sq-AL" dirty="0"/>
              <a:t> </a:t>
            </a:r>
            <a:r>
              <a:rPr lang="sq-AL" dirty="0" err="1"/>
              <a:t>Tables</a:t>
            </a:r>
            <a:r>
              <a:rPr lang="sq-AL" dirty="0"/>
              <a:t> (</a:t>
            </a:r>
            <a:r>
              <a:rPr lang="sq-AL" dirty="0" err="1"/>
              <a:t>LUTs</a:t>
            </a:r>
            <a:r>
              <a:rPr lang="sq-AL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2F924-2430-628F-F52F-AB119E168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Dithering: </a:t>
            </a:r>
            <a:r>
              <a:rPr lang="en-GB" sz="2400" dirty="0" err="1"/>
              <a:t>pikselët</a:t>
            </a:r>
            <a:r>
              <a:rPr lang="en-GB" sz="2400" dirty="0"/>
              <a:t> e </a:t>
            </a:r>
            <a:r>
              <a:rPr lang="en-GB" sz="2400" dirty="0" err="1"/>
              <a:t>dy</a:t>
            </a:r>
            <a:r>
              <a:rPr lang="en-GB" sz="2400" dirty="0"/>
              <a:t> </a:t>
            </a:r>
            <a:r>
              <a:rPr lang="en-GB" sz="2400" dirty="0" err="1"/>
              <a:t>ngjyrave</a:t>
            </a:r>
            <a:r>
              <a:rPr lang="en-GB" sz="2400" dirty="0"/>
              <a:t> </a:t>
            </a:r>
            <a:r>
              <a:rPr lang="en-GB" sz="2400" dirty="0" err="1"/>
              <a:t>vendosen</a:t>
            </a:r>
            <a:r>
              <a:rPr lang="en-GB" sz="2400" dirty="0"/>
              <a:t> </a:t>
            </a:r>
            <a:r>
              <a:rPr lang="en-GB" sz="2400" dirty="0" err="1"/>
              <a:t>shumë</a:t>
            </a:r>
            <a:r>
              <a:rPr lang="en-GB" sz="2400" dirty="0"/>
              <a:t> </a:t>
            </a:r>
            <a:r>
              <a:rPr lang="en-GB" sz="2400" dirty="0" err="1"/>
              <a:t>afër</a:t>
            </a:r>
            <a:r>
              <a:rPr lang="en-GB" sz="2400" dirty="0"/>
              <a:t> </a:t>
            </a:r>
            <a:r>
              <a:rPr lang="en-GB" sz="2400" dirty="0" err="1"/>
              <a:t>njëri-tjetrit</a:t>
            </a:r>
            <a:r>
              <a:rPr lang="en-GB" sz="2400" dirty="0"/>
              <a:t>,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mënyrë</a:t>
            </a:r>
            <a:r>
              <a:rPr lang="en-GB" sz="2400" dirty="0"/>
              <a:t>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syri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njeriut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mos</a:t>
            </a:r>
            <a:r>
              <a:rPr lang="en-GB" sz="2400" dirty="0"/>
              <a:t> </a:t>
            </a:r>
            <a:r>
              <a:rPr lang="en-GB" sz="2400" dirty="0" err="1"/>
              <a:t>jetë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gjendje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dallojë</a:t>
            </a:r>
            <a:r>
              <a:rPr lang="en-GB" sz="2400" dirty="0"/>
              <a:t> </a:t>
            </a:r>
            <a:r>
              <a:rPr lang="en-GB" sz="2400" dirty="0" err="1"/>
              <a:t>ngjyrën</a:t>
            </a:r>
            <a:r>
              <a:rPr lang="en-GB" sz="2400" dirty="0"/>
              <a:t> </a:t>
            </a:r>
            <a:r>
              <a:rPr lang="en-GB" sz="2400" dirty="0" err="1"/>
              <a:t>individualisht</a:t>
            </a:r>
            <a:r>
              <a:rPr lang="en-GB" sz="2400" dirty="0"/>
              <a:t>, </a:t>
            </a:r>
            <a:r>
              <a:rPr lang="en-GB" sz="2400" dirty="0" err="1"/>
              <a:t>por</a:t>
            </a:r>
            <a:r>
              <a:rPr lang="en-GB" sz="2400" dirty="0"/>
              <a:t>, </a:t>
            </a:r>
            <a:r>
              <a:rPr lang="en-GB" sz="2400" dirty="0" err="1"/>
              <a:t>më</a:t>
            </a:r>
            <a:r>
              <a:rPr lang="en-GB" sz="2400" dirty="0"/>
              <a:t> pas, </a:t>
            </a:r>
            <a:r>
              <a:rPr lang="en-GB" sz="2400" dirty="0" err="1"/>
              <a:t>sheh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ngjyrë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re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është</a:t>
            </a:r>
            <a:r>
              <a:rPr lang="en-GB" sz="2400" dirty="0"/>
              <a:t> </a:t>
            </a:r>
            <a:r>
              <a:rPr lang="en-GB" sz="2400" dirty="0" err="1"/>
              <a:t>kombinimi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dyjave</a:t>
            </a:r>
            <a:r>
              <a:rPr lang="en-GB" sz="24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“Lena” </a:t>
            </a:r>
            <a:r>
              <a:rPr lang="en-GB" sz="2400" dirty="0" err="1"/>
              <a:t>është</a:t>
            </a:r>
            <a:r>
              <a:rPr lang="en-GB" sz="2400" dirty="0"/>
              <a:t> </a:t>
            </a:r>
            <a:r>
              <a:rPr lang="en-GB" sz="2400" dirty="0" err="1"/>
              <a:t>reduktuar</a:t>
            </a:r>
            <a:r>
              <a:rPr lang="en-GB" sz="2400" dirty="0"/>
              <a:t> </a:t>
            </a:r>
            <a:r>
              <a:rPr lang="en-GB" sz="2400" dirty="0" err="1"/>
              <a:t>vetëm</a:t>
            </a:r>
            <a:r>
              <a:rPr lang="en-GB" sz="2400" dirty="0"/>
              <a:t> 5 bit me </a:t>
            </a:r>
            <a:r>
              <a:rPr lang="en-GB" sz="2400" dirty="0" err="1"/>
              <a:t>anë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dithering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5F023-2B7C-8C46-242A-B0C4A012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E9152-A6E9-9317-FC7A-86F6E066F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66523-23A9-6EF9-4FD0-A48A5D098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7ACFC2-46A0-7EAD-284C-A26D4515B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270" y="4087713"/>
            <a:ext cx="1676400" cy="167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01A143-7611-C264-CE8F-11DE245C65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070" y="4066616"/>
            <a:ext cx="1697497" cy="16974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09AF37-5F0E-E68E-17EE-3D6BCB5BB5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6" t="13804"/>
          <a:stretch/>
        </p:blipFill>
        <p:spPr>
          <a:xfrm>
            <a:off x="5453270" y="5019533"/>
            <a:ext cx="1779988" cy="72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74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7D8E-C9DD-604C-E936-2A6F8E453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device a color look-up table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E1175-BB99-F7A3-E070-5E23CC7BC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400" dirty="0"/>
          </a:p>
          <a:p>
            <a:pPr algn="just"/>
            <a:r>
              <a:rPr lang="en-GB" sz="2400" dirty="0" err="1"/>
              <a:t>Ndani</a:t>
            </a:r>
            <a:r>
              <a:rPr lang="en-GB" sz="2400" dirty="0"/>
              <a:t> </a:t>
            </a:r>
            <a:r>
              <a:rPr lang="en-GB" sz="2400" dirty="0" err="1"/>
              <a:t>kubin</a:t>
            </a:r>
            <a:r>
              <a:rPr lang="en-GB" sz="2400" dirty="0"/>
              <a:t> RGB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pjesë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barabarta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secilin</a:t>
            </a:r>
            <a:r>
              <a:rPr lang="en-GB" sz="2400" dirty="0"/>
              <a:t> dimension.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 err="1"/>
              <a:t>Pastaj</a:t>
            </a:r>
            <a:r>
              <a:rPr lang="en-GB" sz="2400" dirty="0"/>
              <a:t> </a:t>
            </a:r>
            <a:r>
              <a:rPr lang="en-GB" sz="2400" dirty="0" err="1"/>
              <a:t>qendrat</a:t>
            </a:r>
            <a:r>
              <a:rPr lang="en-GB" sz="2400" dirty="0"/>
              <a:t> e </a:t>
            </a:r>
            <a:r>
              <a:rPr lang="en-GB" sz="2400" dirty="0" err="1"/>
              <a:t>secilit</a:t>
            </a:r>
            <a:r>
              <a:rPr lang="en-GB" sz="2400" dirty="0"/>
              <a:t> </a:t>
            </a:r>
            <a:r>
              <a:rPr lang="en-GB" sz="2400" dirty="0" err="1"/>
              <a:t>prej</a:t>
            </a:r>
            <a:r>
              <a:rPr lang="en-GB" sz="2400" dirty="0"/>
              <a:t> </a:t>
            </a:r>
            <a:r>
              <a:rPr lang="en-GB" sz="2400" dirty="0" err="1"/>
              <a:t>kubeve</a:t>
            </a:r>
            <a:r>
              <a:rPr lang="en-GB" sz="2400" dirty="0"/>
              <a:t>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rezultojnë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shërbenin</a:t>
            </a:r>
            <a:r>
              <a:rPr lang="en-GB" sz="2400" dirty="0"/>
              <a:t> </a:t>
            </a:r>
            <a:r>
              <a:rPr lang="en-GB" sz="2400" dirty="0" err="1"/>
              <a:t>si</a:t>
            </a:r>
            <a:r>
              <a:rPr lang="en-GB" sz="2400" dirty="0"/>
              <a:t>  </a:t>
            </a:r>
            <a:r>
              <a:rPr lang="en-GB" sz="2400" dirty="0" err="1"/>
              <a:t>hyrje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ngjyrën</a:t>
            </a:r>
            <a:r>
              <a:rPr lang="en-GB" sz="2400" dirty="0"/>
              <a:t> LUT.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 err="1"/>
              <a:t>Shkallëzimi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intervaleve</a:t>
            </a:r>
            <a:r>
              <a:rPr lang="en-GB" sz="2400" dirty="0"/>
              <a:t> RGB 0 .. 255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intervalet</a:t>
            </a:r>
            <a:r>
              <a:rPr lang="en-GB" sz="2400" dirty="0"/>
              <a:t> e </a:t>
            </a:r>
            <a:r>
              <a:rPr lang="en-GB" sz="2400" dirty="0" err="1"/>
              <a:t>duhura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gjeneronte</a:t>
            </a:r>
            <a:r>
              <a:rPr lang="en-GB" sz="2400" dirty="0"/>
              <a:t> </a:t>
            </a:r>
            <a:r>
              <a:rPr lang="en-GB" sz="2400" dirty="0" err="1"/>
              <a:t>kodet</a:t>
            </a:r>
            <a:r>
              <a:rPr lang="en-GB" sz="2400" dirty="0"/>
              <a:t> 8-bit.</a:t>
            </a:r>
          </a:p>
          <a:p>
            <a:pPr lvl="1" algn="just"/>
            <a:endParaRPr lang="en-GB" sz="2200" dirty="0"/>
          </a:p>
          <a:p>
            <a:pPr lvl="1" algn="just"/>
            <a:r>
              <a:rPr lang="en-GB" sz="2200" dirty="0" err="1"/>
              <a:t>Meqenëse</a:t>
            </a:r>
            <a:r>
              <a:rPr lang="en-GB" sz="2200" dirty="0"/>
              <a:t> </a:t>
            </a:r>
            <a:r>
              <a:rPr lang="en-GB" sz="2200" dirty="0" err="1"/>
              <a:t>njerëzit</a:t>
            </a:r>
            <a:r>
              <a:rPr lang="en-GB" sz="2200" dirty="0"/>
              <a:t> </a:t>
            </a:r>
            <a:r>
              <a:rPr lang="en-GB" sz="2200" dirty="0" err="1"/>
              <a:t>janë</a:t>
            </a:r>
            <a:r>
              <a:rPr lang="en-GB" sz="2200" dirty="0"/>
              <a:t> </a:t>
            </a:r>
            <a:r>
              <a:rPr lang="en-GB" sz="2200" dirty="0" err="1"/>
              <a:t>më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ndjeshëm</a:t>
            </a:r>
            <a:r>
              <a:rPr lang="en-GB" sz="2200" dirty="0"/>
              <a:t> </a:t>
            </a:r>
            <a:r>
              <a:rPr lang="en-GB" sz="2200" dirty="0" err="1"/>
              <a:t>ndaj</a:t>
            </a:r>
            <a:r>
              <a:rPr lang="en-GB" sz="2200" dirty="0"/>
              <a:t> G </a:t>
            </a:r>
            <a:r>
              <a:rPr lang="en-GB" sz="2200" dirty="0" err="1"/>
              <a:t>sesa</a:t>
            </a:r>
            <a:r>
              <a:rPr lang="en-GB" sz="2200" dirty="0"/>
              <a:t> </a:t>
            </a:r>
            <a:r>
              <a:rPr lang="en-GB" sz="2200" dirty="0" err="1"/>
              <a:t>ndaj</a:t>
            </a:r>
            <a:r>
              <a:rPr lang="en-GB" sz="2200" dirty="0"/>
              <a:t> B, ne </a:t>
            </a:r>
            <a:r>
              <a:rPr lang="en-GB" sz="2200" dirty="0" err="1"/>
              <a:t>mund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zvogëlojmë</a:t>
            </a:r>
            <a:r>
              <a:rPr lang="en-GB" sz="2200" dirty="0"/>
              <a:t> </a:t>
            </a:r>
            <a:r>
              <a:rPr lang="en-GB" sz="2200" dirty="0" err="1"/>
              <a:t>gamën</a:t>
            </a:r>
            <a:r>
              <a:rPr lang="en-GB" sz="2200" dirty="0"/>
              <a:t> R </a:t>
            </a:r>
            <a:r>
              <a:rPr lang="en-GB" sz="2200" dirty="0" err="1"/>
              <a:t>dhe</a:t>
            </a:r>
            <a:r>
              <a:rPr lang="en-GB" sz="2200" dirty="0"/>
              <a:t> G range 0 .. 255 </a:t>
            </a:r>
            <a:r>
              <a:rPr lang="en-GB" sz="2200" dirty="0" err="1"/>
              <a:t>në</a:t>
            </a:r>
            <a:r>
              <a:rPr lang="en-GB" sz="2200" dirty="0"/>
              <a:t> </a:t>
            </a:r>
            <a:r>
              <a:rPr lang="en-GB" sz="2200" dirty="0" err="1"/>
              <a:t>intervalin</a:t>
            </a:r>
            <a:r>
              <a:rPr lang="en-GB" sz="2200" dirty="0"/>
              <a:t> 3-bit 0 .. 7 </a:t>
            </a:r>
            <a:r>
              <a:rPr lang="en-GB" sz="2200" dirty="0" err="1"/>
              <a:t>dhe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zvogëlojmë</a:t>
            </a:r>
            <a:r>
              <a:rPr lang="en-GB" sz="2200" dirty="0"/>
              <a:t> </a:t>
            </a:r>
            <a:r>
              <a:rPr lang="en-GB" sz="2200" dirty="0" err="1"/>
              <a:t>intervalin</a:t>
            </a:r>
            <a:r>
              <a:rPr lang="en-GB" sz="2200" dirty="0"/>
              <a:t> B </a:t>
            </a:r>
            <a:r>
              <a:rPr lang="en-GB" sz="2200" dirty="0" err="1"/>
              <a:t>deri</a:t>
            </a:r>
            <a:r>
              <a:rPr lang="en-GB" sz="2200" dirty="0"/>
              <a:t> </a:t>
            </a:r>
            <a:r>
              <a:rPr lang="en-GB" sz="2200" dirty="0" err="1"/>
              <a:t>në</a:t>
            </a:r>
            <a:r>
              <a:rPr lang="en-GB" sz="2200" dirty="0"/>
              <a:t> </a:t>
            </a:r>
            <a:r>
              <a:rPr lang="en-GB" sz="2200" dirty="0" err="1"/>
              <a:t>intervalin</a:t>
            </a:r>
            <a:r>
              <a:rPr lang="en-GB" sz="2200" dirty="0"/>
              <a:t> 2-bit 0., 3 .</a:t>
            </a:r>
          </a:p>
          <a:p>
            <a:pPr lvl="1" algn="just"/>
            <a:r>
              <a:rPr lang="en-GB" sz="2200" dirty="0" err="1"/>
              <a:t>Për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tkurrur</a:t>
            </a:r>
            <a:r>
              <a:rPr lang="en-GB" sz="2200" dirty="0"/>
              <a:t> G, ne </a:t>
            </a:r>
            <a:r>
              <a:rPr lang="en-GB" sz="2200" dirty="0" err="1"/>
              <a:t>thjesht</a:t>
            </a:r>
            <a:r>
              <a:rPr lang="en-GB" sz="2200" dirty="0"/>
              <a:t> </a:t>
            </a:r>
            <a:r>
              <a:rPr lang="en-GB" sz="2200" dirty="0" err="1"/>
              <a:t>mund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ndajmë</a:t>
            </a:r>
            <a:r>
              <a:rPr lang="en-GB" sz="2200" dirty="0"/>
              <a:t> </a:t>
            </a:r>
            <a:r>
              <a:rPr lang="en-GB" sz="2200" dirty="0" err="1"/>
              <a:t>vlerën</a:t>
            </a:r>
            <a:r>
              <a:rPr lang="en-GB" sz="2200" dirty="0"/>
              <a:t> e </a:t>
            </a:r>
            <a:r>
              <a:rPr lang="en-GB" sz="2200" dirty="0" err="1"/>
              <a:t>bajtit</a:t>
            </a:r>
            <a:r>
              <a:rPr lang="en-GB" sz="2200" dirty="0"/>
              <a:t> R </a:t>
            </a:r>
            <a:r>
              <a:rPr lang="en-GB" sz="2200" dirty="0" err="1"/>
              <a:t>ose</a:t>
            </a:r>
            <a:r>
              <a:rPr lang="en-GB" sz="2200" dirty="0"/>
              <a:t> G me (256/8 =) 32 </a:t>
            </a:r>
            <a:r>
              <a:rPr lang="en-GB" sz="2200" dirty="0" err="1"/>
              <a:t>dhe</a:t>
            </a:r>
            <a:r>
              <a:rPr lang="en-GB" sz="2200" dirty="0"/>
              <a:t> </a:t>
            </a:r>
            <a:r>
              <a:rPr lang="en-GB" sz="2200" dirty="0" err="1"/>
              <a:t>më</a:t>
            </a:r>
            <a:r>
              <a:rPr lang="en-GB" sz="2200" dirty="0"/>
              <a:t> pas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shkurtojmë</a:t>
            </a:r>
            <a:r>
              <a:rPr lang="en-GB" sz="2200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 err="1"/>
              <a:t>Problemet</a:t>
            </a:r>
            <a:r>
              <a:rPr lang="en-GB" sz="2400" dirty="0"/>
              <a:t> </a:t>
            </a:r>
            <a:r>
              <a:rPr lang="en-GB" sz="2400" dirty="0" err="1"/>
              <a:t>lindin</a:t>
            </a:r>
            <a:r>
              <a:rPr lang="en-GB" sz="2400" dirty="0"/>
              <a:t>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nëse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ndryshim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vogël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RGB </a:t>
            </a:r>
            <a:r>
              <a:rPr lang="en-GB" sz="2400" dirty="0" err="1"/>
              <a:t>rezulton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kalimin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ri</a:t>
            </a:r>
            <a:r>
              <a:rPr lang="en-GB" sz="2400" dirty="0"/>
              <a:t>.</a:t>
            </a:r>
          </a:p>
          <a:p>
            <a:pPr algn="just"/>
            <a:endParaRPr lang="en-GB" sz="2400" dirty="0"/>
          </a:p>
          <a:p>
            <a:pPr algn="just"/>
            <a:endParaRPr lang="en-GB" sz="2400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C4955-FFDA-B3F2-B2FA-8AAD85193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31BEC-750F-4BBA-8CE0-E68A72D6B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BA955-7C8D-218E-7721-B47F3112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CEB37-429C-314E-76EB-8A2E71C38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Median- </a:t>
            </a:r>
            <a:r>
              <a:rPr lang="sq-AL" dirty="0" err="1"/>
              <a:t>cut</a:t>
            </a:r>
            <a:r>
              <a:rPr lang="sq-AL" dirty="0"/>
              <a:t>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E8B30-0879-0367-DC39-65F978976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q-AL" dirty="0"/>
          </a:p>
          <a:p>
            <a:r>
              <a:rPr lang="sq-AL" dirty="0"/>
              <a:t>Median-</a:t>
            </a:r>
            <a:r>
              <a:rPr lang="sq-AL" dirty="0" err="1"/>
              <a:t>cut</a:t>
            </a:r>
            <a:r>
              <a:rPr lang="sq-AL" dirty="0"/>
              <a:t> problem - një zgjidhje alternative më e mire.</a:t>
            </a:r>
            <a:endParaRPr lang="en-US" dirty="0"/>
          </a:p>
          <a:p>
            <a:endParaRPr lang="sq-AL" dirty="0"/>
          </a:p>
          <a:p>
            <a:pPr lvl="1"/>
            <a:r>
              <a:rPr lang="sq-AL" dirty="0"/>
              <a:t>Një lloj skeme ndarjeje </a:t>
            </a:r>
            <a:r>
              <a:rPr lang="sq-AL" dirty="0" err="1"/>
              <a:t>adaptive</a:t>
            </a:r>
            <a:r>
              <a:rPr lang="sq-AL" dirty="0"/>
              <a:t> që përpiqet të vendosë pjesën më të madhe të pjesëve, fuqinë më të madhe të diskriminimit, ku ngjyrat janë më të grumbulluara.</a:t>
            </a:r>
          </a:p>
          <a:p>
            <a:pPr lvl="1"/>
            <a:r>
              <a:rPr lang="sq-AL" dirty="0"/>
              <a:t>Renditni vlerat e bajtit R dhe gjeni mesataren e tyre. Pastaj vlerat më të vogla se </a:t>
            </a:r>
            <a:r>
              <a:rPr lang="sq-AL" dirty="0" err="1"/>
              <a:t>mediana</a:t>
            </a:r>
            <a:r>
              <a:rPr lang="sq-AL" dirty="0"/>
              <a:t> janë etiketuar me një bit 0 dhe vlerat më të mëdha se </a:t>
            </a:r>
            <a:r>
              <a:rPr lang="sq-AL" dirty="0" err="1"/>
              <a:t>mediana</a:t>
            </a:r>
            <a:r>
              <a:rPr lang="sq-AL" dirty="0"/>
              <a:t> janë etiketuar me një bit 1.</a:t>
            </a:r>
          </a:p>
          <a:p>
            <a:pPr lvl="1"/>
            <a:r>
              <a:rPr lang="sq-AL" dirty="0"/>
              <a:t>Merrni parasysh vetëm </a:t>
            </a:r>
            <a:r>
              <a:rPr lang="sq-AL" dirty="0" err="1"/>
              <a:t>pikselët</a:t>
            </a:r>
            <a:r>
              <a:rPr lang="sq-AL" dirty="0"/>
              <a:t> me "0" të mundshëm dhe renditni vlerat e tyre.</a:t>
            </a:r>
          </a:p>
          <a:p>
            <a:pPr lvl="1"/>
            <a:r>
              <a:rPr lang="sq-AL" dirty="0"/>
              <a:t>Përsëritni të gjithë hapat por tani jo </a:t>
            </a:r>
            <a:r>
              <a:rPr lang="sq-AL" dirty="0" err="1"/>
              <a:t>vetem</a:t>
            </a:r>
            <a:r>
              <a:rPr lang="sq-AL" dirty="0"/>
              <a:t> </a:t>
            </a:r>
            <a:r>
              <a:rPr lang="sq-AL" dirty="0" err="1"/>
              <a:t>per</a:t>
            </a:r>
            <a:r>
              <a:rPr lang="sq-AL" dirty="0"/>
              <a:t>  R por edhe </a:t>
            </a:r>
            <a:r>
              <a:rPr lang="sq-AL" dirty="0" err="1"/>
              <a:t>per</a:t>
            </a:r>
            <a:r>
              <a:rPr lang="sq-AL" dirty="0"/>
              <a:t> G dhe B.</a:t>
            </a:r>
          </a:p>
          <a:p>
            <a:endParaRPr lang="sq-AL" dirty="0"/>
          </a:p>
          <a:p>
            <a:endParaRPr lang="sq-AL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1842B-A03C-CA56-B954-0B5E86803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7BABB-F934-6D46-5068-6C5CDFE84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85AB8-413A-CBCE-DAAE-7E3F215D4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1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C9056-B748-C89D-BA53-0165EB631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Median- </a:t>
            </a:r>
            <a:r>
              <a:rPr lang="sq-AL" dirty="0" err="1"/>
              <a:t>cut</a:t>
            </a:r>
            <a:r>
              <a:rPr lang="sq-AL" dirty="0"/>
              <a:t> problem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E1937-2F72-3294-8734-FE8BD914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F5C73-EC53-5656-313A-BE2448765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F8E8A-415B-BDF7-CE42-FD83B7CCB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EAC2B1-61E9-2DEC-FC68-CEF12B852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6" y="2057400"/>
            <a:ext cx="3520613" cy="24466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761920-9EE8-9C84-E54B-408E8174E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869" y="3621634"/>
            <a:ext cx="3762053" cy="245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573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36186-3016-DB4A-36CD-8774837EF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 err="1"/>
              <a:t>Popular</a:t>
            </a:r>
            <a:r>
              <a:rPr lang="sq-AL" dirty="0"/>
              <a:t> file </a:t>
            </a:r>
            <a:r>
              <a:rPr lang="sq-AL" dirty="0" err="1"/>
              <a:t>Formats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32826-DA5A-8D2A-CBB7-5F34FF1A9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8-bit GIF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Graphics Interchange Format (GIF)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nga</a:t>
            </a:r>
            <a:r>
              <a:rPr lang="en-US" sz="2400" dirty="0"/>
              <a:t> </a:t>
            </a:r>
            <a:r>
              <a:rPr lang="en-US" sz="2400" dirty="0" err="1"/>
              <a:t>formatet</a:t>
            </a:r>
            <a:r>
              <a:rPr lang="en-US" sz="2400" dirty="0"/>
              <a:t> </a:t>
            </a:r>
            <a:r>
              <a:rPr lang="en-US" sz="2400" dirty="0" err="1"/>
              <a:t>më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rëndësishme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lloji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parë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imazhit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njohur</a:t>
            </a:r>
            <a:r>
              <a:rPr lang="en-US" sz="2400" dirty="0"/>
              <a:t> </a:t>
            </a:r>
            <a:r>
              <a:rPr lang="en-US" sz="2400" dirty="0" err="1"/>
              <a:t>nga</a:t>
            </a:r>
            <a:r>
              <a:rPr lang="en-US" sz="2400" dirty="0"/>
              <a:t> net browsers</a:t>
            </a:r>
          </a:p>
          <a:p>
            <a:endParaRPr lang="en-US" b="1" dirty="0"/>
          </a:p>
          <a:p>
            <a:r>
              <a:rPr lang="en-US" b="1" dirty="0"/>
              <a:t>JPEG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Photographic Experts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aktualisht</a:t>
            </a:r>
            <a:r>
              <a:rPr lang="en-GB" dirty="0"/>
              <a:t> </a:t>
            </a:r>
            <a:r>
              <a:rPr lang="en-GB" dirty="0" err="1"/>
              <a:t>standardi</a:t>
            </a:r>
            <a:r>
              <a:rPr lang="en-GB" dirty="0"/>
              <a:t> </a:t>
            </a:r>
            <a:r>
              <a:rPr lang="en-GB" dirty="0" err="1"/>
              <a:t>më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rëndësishëm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imazhin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kompresimi</a:t>
            </a:r>
            <a:endParaRPr lang="en-GB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CD105-95ED-F1E2-3582-615E8A1A8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85CD7-B933-EA69-2D08-35374DA9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469AF-DD0D-471A-4A2C-EA461CC0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94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CA2A5-A3BA-9D74-2D6D-91E27440D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GIF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4A767-21C4-D24B-4E2C-BAB66DBF47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Standardi</a:t>
            </a:r>
            <a:r>
              <a:rPr lang="en-GB" dirty="0"/>
              <a:t> GIF (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thjeshtë</a:t>
            </a:r>
            <a:r>
              <a:rPr lang="en-GB" dirty="0"/>
              <a:t>, </a:t>
            </a:r>
            <a:r>
              <a:rPr lang="en-GB" dirty="0" err="1"/>
              <a:t>por</a:t>
            </a:r>
            <a:r>
              <a:rPr lang="en-GB" dirty="0"/>
              <a:t> </a:t>
            </a:r>
            <a:r>
              <a:rPr lang="en-GB" dirty="0" err="1"/>
              <a:t>përmban</a:t>
            </a:r>
            <a:r>
              <a:rPr lang="en-GB" dirty="0"/>
              <a:t> </a:t>
            </a:r>
            <a:r>
              <a:rPr lang="en-GB" dirty="0" err="1"/>
              <a:t>shumë</a:t>
            </a:r>
            <a:r>
              <a:rPr lang="en-GB" dirty="0"/>
              <a:t> </a:t>
            </a:r>
            <a:r>
              <a:rPr lang="en-GB" dirty="0" err="1"/>
              <a:t>elementë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zakonshëm</a:t>
            </a:r>
            <a:r>
              <a:rPr lang="en-GB" dirty="0"/>
              <a:t>)</a:t>
            </a:r>
          </a:p>
          <a:p>
            <a:endParaRPr lang="en-GB" dirty="0"/>
          </a:p>
          <a:p>
            <a:pPr marL="571500" lvl="1" indent="-342900"/>
            <a:r>
              <a:rPr lang="en-GB" dirty="0"/>
              <a:t>I </a:t>
            </a:r>
            <a:r>
              <a:rPr lang="en-GB" dirty="0" err="1"/>
              <a:t>kufizuar</a:t>
            </a:r>
            <a:r>
              <a:rPr lang="en-GB" dirty="0"/>
              <a:t> </a:t>
            </a:r>
            <a:r>
              <a:rPr lang="en-GB" dirty="0" err="1"/>
              <a:t>vetëm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imazhe</a:t>
            </a:r>
            <a:r>
              <a:rPr lang="en-GB" dirty="0"/>
              <a:t> me </a:t>
            </a:r>
            <a:r>
              <a:rPr lang="en-GB" dirty="0" err="1"/>
              <a:t>ngjyra</a:t>
            </a:r>
            <a:r>
              <a:rPr lang="en-GB" dirty="0"/>
              <a:t> 8-bit (256).</a:t>
            </a:r>
          </a:p>
          <a:p>
            <a:pPr marL="571500" lvl="1" indent="-342900"/>
            <a:endParaRPr lang="en-GB" dirty="0"/>
          </a:p>
          <a:p>
            <a:pPr marL="571500" lvl="1" indent="-342900"/>
            <a:r>
              <a:rPr lang="en-GB" dirty="0" err="1"/>
              <a:t>Ndërsa</a:t>
            </a:r>
            <a:r>
              <a:rPr lang="en-GB" dirty="0"/>
              <a:t> </a:t>
            </a:r>
            <a:r>
              <a:rPr lang="en-GB" dirty="0" err="1"/>
              <a:t>prodhon</a:t>
            </a:r>
            <a:r>
              <a:rPr lang="en-GB" dirty="0"/>
              <a:t> </a:t>
            </a:r>
            <a:r>
              <a:rPr lang="en-GB" dirty="0" err="1"/>
              <a:t>ngjyra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pranueshme</a:t>
            </a:r>
            <a:r>
              <a:rPr lang="en-GB" dirty="0"/>
              <a:t>, </a:t>
            </a:r>
            <a:r>
              <a:rPr lang="en-GB" dirty="0" err="1"/>
              <a:t>është</a:t>
            </a:r>
            <a:r>
              <a:rPr lang="en-GB" dirty="0"/>
              <a:t> </a:t>
            </a:r>
            <a:r>
              <a:rPr lang="en-GB" dirty="0" err="1"/>
              <a:t>më</a:t>
            </a:r>
            <a:r>
              <a:rPr lang="en-GB" dirty="0"/>
              <a:t> e </a:t>
            </a:r>
            <a:r>
              <a:rPr lang="en-GB" dirty="0" err="1"/>
              <a:t>përshtatshme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imazhe</a:t>
            </a:r>
            <a:r>
              <a:rPr lang="en-GB" dirty="0"/>
              <a:t> me </a:t>
            </a:r>
            <a:r>
              <a:rPr lang="en-GB" dirty="0" err="1"/>
              <a:t>pak</a:t>
            </a:r>
            <a:r>
              <a:rPr lang="en-GB" dirty="0"/>
              <a:t> </a:t>
            </a:r>
            <a:r>
              <a:rPr lang="en-GB" dirty="0" err="1"/>
              <a:t>ngjyra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dallueshme</a:t>
            </a:r>
            <a:endParaRPr lang="en-GB" dirty="0"/>
          </a:p>
          <a:p>
            <a:pPr marL="571500" lvl="1" indent="-342900"/>
            <a:endParaRPr lang="en-GB" dirty="0"/>
          </a:p>
          <a:p>
            <a:pPr marL="571500" lvl="1" indent="-342900"/>
            <a:r>
              <a:rPr lang="en-GB" dirty="0" err="1"/>
              <a:t>Mbështet</a:t>
            </a:r>
            <a:r>
              <a:rPr lang="en-GB" dirty="0"/>
              <a:t> </a:t>
            </a:r>
            <a:r>
              <a:rPr lang="en-GB" b="1" dirty="0" err="1"/>
              <a:t>ndërthurjen</a:t>
            </a:r>
            <a:r>
              <a:rPr lang="en-GB" dirty="0"/>
              <a:t> - </a:t>
            </a:r>
            <a:r>
              <a:rPr lang="en-GB" dirty="0" err="1"/>
              <a:t>shfaqja</a:t>
            </a:r>
            <a:r>
              <a:rPr lang="en-GB" dirty="0"/>
              <a:t> e </a:t>
            </a:r>
            <a:r>
              <a:rPr lang="en-GB" dirty="0" err="1"/>
              <a:t>njëpasnjëshme</a:t>
            </a:r>
            <a:r>
              <a:rPr lang="en-GB" dirty="0"/>
              <a:t> e </a:t>
            </a:r>
            <a:r>
              <a:rPr lang="en-GB" dirty="0" err="1"/>
              <a:t>pikselëve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rreshta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gjerë</a:t>
            </a:r>
            <a:r>
              <a:rPr lang="en-GB" dirty="0"/>
              <a:t>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A645C-1F96-333B-2E09-3CFAE9DF8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9BD4A-943E-F4AA-F64D-4B8F8C07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9FDF9-AF86-2F73-4694-454D7F4FC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55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5D8F2-DC1F-F6A6-9389-6373E4174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GIF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6E929-97C0-7A11-182A-E1FC290FF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Specifikimi</a:t>
            </a:r>
            <a:r>
              <a:rPr lang="en-US" sz="2400" dirty="0"/>
              <a:t> Standard</a:t>
            </a:r>
            <a:endParaRPr lang="en-GB" sz="2400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D42FA-3E99-2D62-4493-8F68C61C0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9F38C-430B-9D88-A495-FE5C542CB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543B1-34FA-7391-6704-B82FE7AA8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78BB22-D092-E377-50A7-140F9EB42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469" y="2497270"/>
            <a:ext cx="3114869" cy="373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89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8962B-0B2A-003C-95AF-E420263BC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GIF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DD067-637F-0D14-7361-B19940F75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/>
              <a:t>Screen Descriptor </a:t>
            </a:r>
            <a:r>
              <a:rPr lang="en-GB" sz="2400" dirty="0"/>
              <a:t>-</a:t>
            </a:r>
            <a:r>
              <a:rPr lang="en-GB" sz="2400" dirty="0" err="1"/>
              <a:t>Përshkruesi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ekranit</a:t>
            </a:r>
            <a:r>
              <a:rPr lang="en-GB" sz="2400" dirty="0"/>
              <a:t> </a:t>
            </a:r>
            <a:r>
              <a:rPr lang="en-GB" sz="2400" dirty="0" err="1"/>
              <a:t>përfshin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grup</a:t>
            </a:r>
            <a:r>
              <a:rPr lang="en-GB" sz="2400" dirty="0"/>
              <a:t> </a:t>
            </a:r>
            <a:r>
              <a:rPr lang="en-GB" sz="2400" dirty="0" err="1"/>
              <a:t>atributesh</a:t>
            </a:r>
            <a:r>
              <a:rPr lang="en-GB" sz="2400" dirty="0"/>
              <a:t>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përkasin</a:t>
            </a:r>
            <a:r>
              <a:rPr lang="en-GB" sz="2400" dirty="0"/>
              <a:t> </a:t>
            </a: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imazhi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skeder</a:t>
            </a:r>
            <a:endParaRPr lang="en-GB" sz="2400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6998C-67F5-6E0A-7EE6-50940BFBA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40B4E-7174-4280-43E8-EBD5F5E0F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AB8EA-CD52-2083-60B7-D3E3FB0D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203344-74F1-BB5F-B068-995656ECB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670" y="2895833"/>
            <a:ext cx="4279088" cy="329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645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9ABE7-6291-8A9E-0578-5D1F15C0B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GIF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C9CE8-747E-3E01-F253-45C20CE32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 err="1"/>
              <a:t>Color</a:t>
            </a:r>
            <a:r>
              <a:rPr lang="sq-AL" dirty="0"/>
              <a:t> </a:t>
            </a:r>
            <a:r>
              <a:rPr lang="sq-AL" dirty="0" err="1"/>
              <a:t>Map</a:t>
            </a:r>
            <a:r>
              <a:rPr lang="sq-AL" dirty="0"/>
              <a:t>- gjatësia aktuale e tabelës është e barabartë me 2 ^ (</a:t>
            </a:r>
            <a:r>
              <a:rPr lang="sq-AL" dirty="0" err="1"/>
              <a:t>pixel</a:t>
            </a:r>
            <a:r>
              <a:rPr lang="sq-AL" dirty="0"/>
              <a:t> +1) siç është dhënë në </a:t>
            </a:r>
            <a:r>
              <a:rPr lang="sq-AL" dirty="0" err="1"/>
              <a:t>Screen</a:t>
            </a:r>
            <a:r>
              <a:rPr lang="sq-AL" dirty="0"/>
              <a:t> </a:t>
            </a:r>
            <a:r>
              <a:rPr lang="sq-AL" dirty="0" err="1"/>
              <a:t>Descriptor</a:t>
            </a:r>
            <a:endParaRPr lang="sq-AL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1B756-E297-5237-5AF7-3940770D8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2FFC7-9EB3-5C82-A2CA-C10B63F9C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AB5AA-6C4B-DDAB-C4C7-D737A62D7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95DE3C-7BD3-4C2B-761B-6FC0343AE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260" y="2869419"/>
            <a:ext cx="4414839" cy="31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0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79F3C-D8C2-11A8-62E8-F02F77EFA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1-BIT </a:t>
            </a:r>
            <a:r>
              <a:rPr lang="sq-AL" dirty="0" err="1"/>
              <a:t>Images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B7212-A981-052B-3254-C8E8F227B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Imazhet</a:t>
            </a:r>
            <a:r>
              <a:rPr lang="en-GB" dirty="0"/>
              <a:t> </a:t>
            </a:r>
            <a:r>
              <a:rPr lang="en-GB" dirty="0" err="1"/>
              <a:t>përbëhen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pikselë</a:t>
            </a:r>
            <a:r>
              <a:rPr lang="en-GB" dirty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Pikseli</a:t>
            </a:r>
            <a:r>
              <a:rPr lang="en-GB" dirty="0"/>
              <a:t>- </a:t>
            </a:r>
            <a:r>
              <a:rPr lang="en-GB" dirty="0" err="1"/>
              <a:t>elementë</a:t>
            </a:r>
            <a:r>
              <a:rPr lang="en-GB" dirty="0"/>
              <a:t> </a:t>
            </a:r>
            <a:r>
              <a:rPr lang="en-GB" dirty="0" err="1"/>
              <a:t>fotografish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imazhe</a:t>
            </a:r>
            <a:r>
              <a:rPr lang="en-GB" dirty="0"/>
              <a:t> </a:t>
            </a:r>
            <a:r>
              <a:rPr lang="en-GB" dirty="0" err="1"/>
              <a:t>dixhitale</a:t>
            </a:r>
            <a:r>
              <a:rPr lang="en-GB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1-bit </a:t>
            </a:r>
            <a:r>
              <a:rPr lang="en-GB" dirty="0" err="1"/>
              <a:t>përbëhet</a:t>
            </a:r>
            <a:r>
              <a:rPr lang="en-GB" dirty="0"/>
              <a:t> </a:t>
            </a:r>
            <a:r>
              <a:rPr lang="en-GB" dirty="0" err="1"/>
              <a:t>vetëm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aktivizues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fikës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kështu</a:t>
            </a:r>
            <a:r>
              <a:rPr lang="en-GB" dirty="0"/>
              <a:t> </a:t>
            </a:r>
            <a:r>
              <a:rPr lang="en-GB" dirty="0" err="1"/>
              <a:t>është</a:t>
            </a:r>
            <a:r>
              <a:rPr lang="en-GB" dirty="0"/>
              <a:t> </a:t>
            </a:r>
            <a:r>
              <a:rPr lang="en-GB" dirty="0" err="1"/>
              <a:t>lloji</a:t>
            </a:r>
            <a:r>
              <a:rPr lang="en-GB" dirty="0"/>
              <a:t> </a:t>
            </a:r>
            <a:r>
              <a:rPr lang="en-GB" dirty="0" err="1"/>
              <a:t>më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thjeshtë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imazhit</a:t>
            </a:r>
            <a:r>
              <a:rPr lang="en-GB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piksel</a:t>
            </a:r>
            <a:r>
              <a:rPr lang="en-GB" dirty="0"/>
              <a:t> </a:t>
            </a:r>
            <a:r>
              <a:rPr lang="en-GB" dirty="0" err="1"/>
              <a:t>ruhet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bit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vetëm</a:t>
            </a:r>
            <a:r>
              <a:rPr lang="en-GB" dirty="0"/>
              <a:t> (0 </a:t>
            </a:r>
            <a:r>
              <a:rPr lang="en-GB" dirty="0" err="1"/>
              <a:t>ose</a:t>
            </a:r>
            <a:r>
              <a:rPr lang="en-GB" dirty="0"/>
              <a:t> 1). </a:t>
            </a:r>
            <a:r>
              <a:rPr lang="en-GB" dirty="0" err="1"/>
              <a:t>Prandaj</a:t>
            </a:r>
            <a:r>
              <a:rPr lang="en-GB" dirty="0"/>
              <a:t>,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quhet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</a:t>
            </a:r>
            <a:r>
              <a:rPr lang="en-GB" dirty="0" err="1"/>
              <a:t>binar</a:t>
            </a:r>
            <a:r>
              <a:rPr lang="en-GB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Quhet</a:t>
            </a:r>
            <a:r>
              <a:rPr lang="en-GB" dirty="0"/>
              <a:t> </a:t>
            </a:r>
            <a:r>
              <a:rPr lang="en-GB" dirty="0" err="1"/>
              <a:t>gjithashtu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</a:t>
            </a:r>
            <a:r>
              <a:rPr lang="en-GB" dirty="0" err="1"/>
              <a:t>pikturë</a:t>
            </a:r>
            <a:r>
              <a:rPr lang="en-GB" dirty="0"/>
              <a:t> </a:t>
            </a:r>
            <a:r>
              <a:rPr lang="en-GB" dirty="0" err="1"/>
              <a:t>njëngjyrëshe</a:t>
            </a:r>
            <a:r>
              <a:rPr lang="en-GB" dirty="0"/>
              <a:t> 1-bit, </a:t>
            </a:r>
            <a:r>
              <a:rPr lang="en-GB" dirty="0" err="1"/>
              <a:t>pasi</a:t>
            </a:r>
            <a:r>
              <a:rPr lang="en-GB" dirty="0"/>
              <a:t> </a:t>
            </a:r>
            <a:r>
              <a:rPr lang="en-GB" dirty="0" err="1"/>
              <a:t>nuk</a:t>
            </a:r>
            <a:r>
              <a:rPr lang="en-GB" dirty="0"/>
              <a:t> </a:t>
            </a:r>
            <a:r>
              <a:rPr lang="en-GB" dirty="0" err="1"/>
              <a:t>përmban</a:t>
            </a:r>
            <a:r>
              <a:rPr lang="en-GB" dirty="0"/>
              <a:t> </a:t>
            </a:r>
            <a:r>
              <a:rPr lang="en-GB" dirty="0" err="1"/>
              <a:t>asnjë</a:t>
            </a:r>
            <a:r>
              <a:rPr lang="en-GB" dirty="0"/>
              <a:t> </a:t>
            </a:r>
            <a:r>
              <a:rPr lang="en-GB" dirty="0" err="1"/>
              <a:t>ngjyrë</a:t>
            </a:r>
            <a:r>
              <a:rPr lang="en-GB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3E2A6-695E-26E9-7D5B-8BA5A170D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A6E5C-735F-5038-3FE0-03137B8A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3327B-BBAB-4348-CBB4-D11768AC6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707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3A3E-9016-33E3-7094-E64A2D4F2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GIF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677F3-A6AC-A0D3-47BF-F3720AC23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 err="1"/>
              <a:t>Image</a:t>
            </a:r>
            <a:r>
              <a:rPr lang="sq-AL" dirty="0"/>
              <a:t> </a:t>
            </a:r>
            <a:r>
              <a:rPr lang="sq-AL" dirty="0" err="1"/>
              <a:t>descriptor</a:t>
            </a:r>
            <a:r>
              <a:rPr lang="sq-AL" dirty="0"/>
              <a:t> 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5C66A-3623-5923-CBF7-A0D2DAD5B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CE584-67FB-E339-562F-84DACEDE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8B836-BCC4-0EFC-5282-2225F70E2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50C2FD-5B57-D526-7DE3-1292AB6AE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50" y="2549620"/>
            <a:ext cx="5060410" cy="354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42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3E1BB-F0F4-7F31-9EFA-D77FC6A98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JPEG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9D534-F4D7-AD78-97BF-0BF123B14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 err="1">
                <a:latin typeface="Century Gothic (Body)"/>
              </a:rPr>
              <a:t>Sistemi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shikimit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njeriut</a:t>
            </a:r>
            <a:r>
              <a:rPr lang="en-GB" sz="1400" dirty="0">
                <a:latin typeface="Century Gothic (Body)"/>
              </a:rPr>
              <a:t> ka </a:t>
            </a:r>
            <a:r>
              <a:rPr lang="en-GB" sz="1400" dirty="0" err="1">
                <a:latin typeface="Century Gothic (Body)"/>
              </a:rPr>
              <a:t>disa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kufizime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specifike</a:t>
            </a:r>
            <a:r>
              <a:rPr lang="en-GB" sz="1400" dirty="0">
                <a:latin typeface="Century Gothic (Body)"/>
              </a:rPr>
              <a:t>,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cilat</a:t>
            </a:r>
            <a:r>
              <a:rPr lang="en-GB" sz="1400" dirty="0">
                <a:latin typeface="Century Gothic (Body)"/>
              </a:rPr>
              <a:t> JPEG </a:t>
            </a:r>
            <a:r>
              <a:rPr lang="en-GB" sz="1400" dirty="0" err="1">
                <a:latin typeface="Century Gothic (Body)"/>
              </a:rPr>
              <a:t>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shfrytëzon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për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arritur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shkallë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lartë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kompresimit</a:t>
            </a:r>
            <a:r>
              <a:rPr lang="en-GB" sz="1400" dirty="0">
                <a:latin typeface="Century Gothic (Body)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>
                <a:latin typeface="Century Gothic (Body)"/>
              </a:rPr>
              <a:t>JPEG </a:t>
            </a:r>
            <a:r>
              <a:rPr lang="en-GB" sz="1400" dirty="0" err="1">
                <a:latin typeface="Century Gothic (Body)"/>
              </a:rPr>
              <a:t>lejon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përdoruesin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vendosë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nivel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dëshiruar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cilësisë</a:t>
            </a:r>
            <a:r>
              <a:rPr lang="en-GB" sz="1400" dirty="0">
                <a:latin typeface="Century Gothic (Body)"/>
              </a:rPr>
              <a:t>, </a:t>
            </a:r>
            <a:r>
              <a:rPr lang="en-GB" sz="1400" dirty="0" err="1">
                <a:latin typeface="Century Gothic (Body)"/>
              </a:rPr>
              <a:t>ose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raportin</a:t>
            </a:r>
            <a:r>
              <a:rPr lang="en-GB" sz="1400" dirty="0">
                <a:latin typeface="Century Gothic (Body)"/>
              </a:rPr>
              <a:t> e </a:t>
            </a:r>
            <a:r>
              <a:rPr lang="en-GB" sz="1400" dirty="0" err="1">
                <a:latin typeface="Century Gothic (Body)"/>
              </a:rPr>
              <a:t>kompresimit</a:t>
            </a:r>
            <a:r>
              <a:rPr lang="en-GB" sz="1400" dirty="0">
                <a:latin typeface="Century Gothic (Body)"/>
              </a:rPr>
              <a:t> (</a:t>
            </a:r>
            <a:r>
              <a:rPr lang="en-GB" sz="1400" dirty="0" err="1">
                <a:latin typeface="Century Gothic (Body)"/>
              </a:rPr>
              <a:t>hyrja</a:t>
            </a:r>
            <a:r>
              <a:rPr lang="en-GB" sz="1400" dirty="0">
                <a:latin typeface="Century Gothic (Body)"/>
              </a:rPr>
              <a:t> e </a:t>
            </a:r>
            <a:r>
              <a:rPr lang="en-GB" sz="1400" dirty="0" err="1">
                <a:latin typeface="Century Gothic (Body)"/>
              </a:rPr>
              <a:t>ndarë</a:t>
            </a:r>
            <a:r>
              <a:rPr lang="en-GB" sz="1400" dirty="0">
                <a:latin typeface="Century Gothic (Body)"/>
              </a:rPr>
              <a:t> me </a:t>
            </a:r>
            <a:r>
              <a:rPr lang="en-GB" sz="1400" dirty="0" err="1">
                <a:latin typeface="Century Gothic (Body)"/>
              </a:rPr>
              <a:t>daljen</a:t>
            </a:r>
            <a:r>
              <a:rPr lang="en-GB" sz="1400" dirty="0">
                <a:latin typeface="Century Gothic (Body)"/>
              </a:rPr>
              <a:t>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100" dirty="0">
              <a:latin typeface="Century Gothic (Body)"/>
            </a:endParaRPr>
          </a:p>
          <a:p>
            <a:pPr lvl="1" algn="just"/>
            <a:r>
              <a:rPr lang="en-GB" sz="1400" dirty="0" err="1">
                <a:latin typeface="Century Gothic (Body)"/>
              </a:rPr>
              <a:t>meqenëse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është</a:t>
            </a:r>
            <a:r>
              <a:rPr lang="en-GB" sz="1400" dirty="0">
                <a:latin typeface="Century Gothic (Body)"/>
              </a:rPr>
              <a:t> e </a:t>
            </a:r>
            <a:r>
              <a:rPr lang="en-GB" sz="1400" dirty="0" err="1">
                <a:latin typeface="Century Gothic (Body)"/>
              </a:rPr>
              <a:t>lehtë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zgjedhësh</a:t>
            </a:r>
            <a:r>
              <a:rPr lang="en-GB" sz="1400" dirty="0">
                <a:latin typeface="Century Gothic (Body)"/>
              </a:rPr>
              <a:t> se </a:t>
            </a:r>
            <a:r>
              <a:rPr lang="en-GB" sz="1400" dirty="0" err="1">
                <a:latin typeface="Century Gothic (Body)"/>
              </a:rPr>
              <a:t>sa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madh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është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emërues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për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t’u</a:t>
            </a:r>
            <a:r>
              <a:rPr lang="en-GB" sz="1400" dirty="0">
                <a:latin typeface="Century Gothic (Body)"/>
              </a:rPr>
              <a:t>  </a:t>
            </a:r>
            <a:r>
              <a:rPr lang="en-GB" sz="1400" dirty="0" err="1">
                <a:latin typeface="Century Gothic (Body)"/>
              </a:rPr>
              <a:t>përdorur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dhe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si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rrjedhim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sa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informacion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duhet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hidhet</a:t>
            </a:r>
            <a:endParaRPr lang="en-GB" sz="1400" dirty="0">
              <a:latin typeface="Century Gothic (Body)"/>
            </a:endParaRPr>
          </a:p>
          <a:p>
            <a:pPr marL="171450" indent="-171450" algn="just">
              <a:buFontTx/>
              <a:buChar char="-"/>
            </a:pPr>
            <a:endParaRPr lang="en-GB" sz="1400" dirty="0">
              <a:latin typeface="Century Gothic (Body)"/>
            </a:endParaRPr>
          </a:p>
          <a:p>
            <a:pPr marL="171450" indent="-171450" algn="just">
              <a:buFontTx/>
              <a:buChar char="-"/>
            </a:pPr>
            <a:endParaRPr lang="en-GB" sz="1400" dirty="0">
              <a:latin typeface="Century Gothic (Body)"/>
            </a:endParaRPr>
          </a:p>
          <a:p>
            <a:pPr marL="171450" indent="-171450" algn="just">
              <a:buFontTx/>
              <a:buChar char="-"/>
            </a:pPr>
            <a:endParaRPr lang="en-GB" sz="1400" dirty="0">
              <a:latin typeface="Century Gothic (Body)"/>
            </a:endParaRPr>
          </a:p>
          <a:p>
            <a:pPr marL="171450" indent="-171450" algn="just">
              <a:buFontTx/>
              <a:buChar char="-"/>
            </a:pPr>
            <a:endParaRPr lang="en-GB" sz="1400" dirty="0">
              <a:latin typeface="Century Gothic (Body)"/>
            </a:endParaRPr>
          </a:p>
          <a:p>
            <a:pPr marL="171450" indent="-171450" algn="just">
              <a:buFontTx/>
              <a:buChar char="-"/>
            </a:pPr>
            <a:endParaRPr lang="en-GB" sz="1400" dirty="0">
              <a:latin typeface="Century Gothic (Body)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imazh</a:t>
            </a:r>
            <a:r>
              <a:rPr lang="en-GB" sz="1400" dirty="0">
                <a:latin typeface="Century Gothic (Body)"/>
              </a:rPr>
              <a:t> JPEG me </a:t>
            </a: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faktor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cilësie</a:t>
            </a:r>
            <a:r>
              <a:rPr lang="en-GB" sz="1400" dirty="0">
                <a:latin typeface="Century Gothic (Body)"/>
              </a:rPr>
              <a:t> Q =10% </a:t>
            </a:r>
            <a:r>
              <a:rPr lang="en-GB" sz="1400" dirty="0" err="1">
                <a:latin typeface="Century Gothic (Body)"/>
              </a:rPr>
              <a:t>jep</a:t>
            </a:r>
            <a:r>
              <a:rPr lang="en-GB" sz="1400" dirty="0">
                <a:latin typeface="Century Gothic (Body)"/>
              </a:rPr>
              <a:t> 1,5%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madhësisë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origjinale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të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imazhit</a:t>
            </a:r>
            <a:r>
              <a:rPr lang="en-GB" sz="1400" dirty="0">
                <a:latin typeface="Century Gothic (Body)"/>
              </a:rPr>
              <a:t>. Q = 75% </a:t>
            </a:r>
            <a:r>
              <a:rPr lang="en-GB" sz="1400" dirty="0" err="1">
                <a:latin typeface="Century Gothic (Body)"/>
              </a:rPr>
              <a:t>jep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madhësi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imazhi</a:t>
            </a:r>
            <a:r>
              <a:rPr lang="en-GB" sz="1400" dirty="0">
                <a:latin typeface="Century Gothic (Body)"/>
              </a:rPr>
              <a:t> 5,6% </a:t>
            </a:r>
            <a:r>
              <a:rPr lang="en-GB" sz="1400" dirty="0" err="1">
                <a:latin typeface="Century Gothic (Body)"/>
              </a:rPr>
              <a:t>ndërsa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imazh</a:t>
            </a:r>
            <a:r>
              <a:rPr lang="en-GB" sz="1400" dirty="0">
                <a:latin typeface="Century Gothic (Body)"/>
              </a:rPr>
              <a:t> GIF </a:t>
            </a:r>
            <a:r>
              <a:rPr lang="en-GB" sz="1400" dirty="0" err="1">
                <a:latin typeface="Century Gothic (Body)"/>
              </a:rPr>
              <a:t>jep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një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madhësi</a:t>
            </a:r>
            <a:r>
              <a:rPr lang="en-GB" sz="1400" dirty="0">
                <a:latin typeface="Century Gothic (Body)"/>
              </a:rPr>
              <a:t> </a:t>
            </a:r>
            <a:r>
              <a:rPr lang="en-GB" sz="1400" dirty="0" err="1">
                <a:latin typeface="Century Gothic (Body)"/>
              </a:rPr>
              <a:t>imazhi</a:t>
            </a:r>
            <a:r>
              <a:rPr lang="en-GB" sz="1400" dirty="0">
                <a:latin typeface="Century Gothic (Body)"/>
              </a:rPr>
              <a:t> 23,0%.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32EFA-88B8-9E7E-4BDC-CD3CC0BB5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BBB69-4F9A-DB73-6877-942E4DB24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A59C4-1EBC-9CE2-34B1-B2B8498D7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EBD34-AE22-E841-4E3F-AAAC5264C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524" y="3448718"/>
            <a:ext cx="3713761" cy="197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861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76399-11A9-CAED-5DFA-177BD99E1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PNG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68CEE-92D2-F3B6-2F30-3E7B9F7B1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PNG </a:t>
            </a:r>
            <a:r>
              <a:rPr lang="en-GB" sz="2400" dirty="0"/>
              <a:t>format</a:t>
            </a:r>
            <a:r>
              <a:rPr lang="en-GB" sz="2400" b="1" dirty="0"/>
              <a:t> (Portable Network Graphics)</a:t>
            </a:r>
          </a:p>
          <a:p>
            <a:endParaRPr lang="en-GB" sz="8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Sistemi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pavarur</a:t>
            </a:r>
            <a:r>
              <a:rPr lang="en-GB" sz="1400" dirty="0"/>
              <a:t>, </a:t>
            </a:r>
            <a:r>
              <a:rPr lang="en-GB" sz="1400" dirty="0" err="1"/>
              <a:t>që</a:t>
            </a:r>
            <a:r>
              <a:rPr lang="en-GB" sz="1400" dirty="0"/>
              <a:t> </a:t>
            </a:r>
            <a:r>
              <a:rPr lang="en-GB" sz="1400" dirty="0" err="1"/>
              <a:t>rrjedh</a:t>
            </a:r>
            <a:r>
              <a:rPr lang="en-GB" sz="1400" dirty="0"/>
              <a:t> </a:t>
            </a:r>
            <a:r>
              <a:rPr lang="en-GB" sz="1400" dirty="0" err="1"/>
              <a:t>nga</a:t>
            </a:r>
            <a:r>
              <a:rPr lang="en-GB" sz="1400" dirty="0"/>
              <a:t> </a:t>
            </a:r>
            <a:r>
              <a:rPr lang="en-GB" sz="1400" dirty="0" err="1"/>
              <a:t>popullariteti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internetit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Për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zëvendësuar</a:t>
            </a:r>
            <a:r>
              <a:rPr lang="en-GB" sz="1400" dirty="0"/>
              <a:t> </a:t>
            </a:r>
            <a:r>
              <a:rPr lang="en-GB" sz="1400" dirty="0" err="1"/>
              <a:t>standardin</a:t>
            </a:r>
            <a:r>
              <a:rPr lang="en-GB" sz="1400" dirty="0"/>
              <a:t> GIF </a:t>
            </a:r>
            <a:r>
              <a:rPr lang="en-GB" sz="1400" dirty="0" err="1"/>
              <a:t>dhe</a:t>
            </a:r>
            <a:r>
              <a:rPr lang="en-GB" sz="1400" dirty="0"/>
              <a:t> </a:t>
            </a:r>
            <a:r>
              <a:rPr lang="en-GB" sz="1400" dirty="0" err="1"/>
              <a:t>për</a:t>
            </a:r>
            <a:r>
              <a:rPr lang="en-GB" sz="1400" dirty="0"/>
              <a:t> ta </a:t>
            </a:r>
            <a:r>
              <a:rPr lang="en-GB" sz="1400" dirty="0" err="1"/>
              <a:t>zgjeruar</a:t>
            </a:r>
            <a:r>
              <a:rPr lang="en-GB" sz="1400" dirty="0"/>
              <a:t> </a:t>
            </a:r>
            <a:r>
              <a:rPr lang="en-GB" sz="1400" dirty="0" err="1"/>
              <a:t>atë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Patenta</a:t>
            </a:r>
            <a:r>
              <a:rPr lang="en-GB" sz="1400" dirty="0"/>
              <a:t> </a:t>
            </a:r>
            <a:r>
              <a:rPr lang="en-GB" sz="1400" dirty="0" err="1"/>
              <a:t>për</a:t>
            </a:r>
            <a:r>
              <a:rPr lang="en-GB" sz="1400" dirty="0"/>
              <a:t> </a:t>
            </a:r>
            <a:r>
              <a:rPr lang="en-GB" sz="1400" dirty="0" err="1"/>
              <a:t>metodën</a:t>
            </a:r>
            <a:r>
              <a:rPr lang="en-GB" sz="1400" dirty="0"/>
              <a:t> e </a:t>
            </a:r>
            <a:r>
              <a:rPr lang="en-GB" sz="1400" dirty="0" err="1"/>
              <a:t>kompresimit</a:t>
            </a:r>
            <a:r>
              <a:rPr lang="en-GB" sz="1400" dirty="0"/>
              <a:t> LZW</a:t>
            </a:r>
          </a:p>
          <a:p>
            <a:r>
              <a:rPr lang="en-GB" sz="2400" b="1" dirty="0" err="1"/>
              <a:t>Karakteristikat</a:t>
            </a:r>
            <a:r>
              <a:rPr lang="en-GB" sz="2400" b="1" dirty="0"/>
              <a:t>:</a:t>
            </a:r>
          </a:p>
          <a:p>
            <a:endParaRPr lang="en-GB" sz="9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Mbështetje</a:t>
            </a:r>
            <a:r>
              <a:rPr lang="en-GB" sz="1400" dirty="0"/>
              <a:t> </a:t>
            </a:r>
            <a:r>
              <a:rPr lang="en-GB" sz="1400" dirty="0" err="1"/>
              <a:t>deri</a:t>
            </a:r>
            <a:r>
              <a:rPr lang="en-GB" sz="1400" dirty="0"/>
              <a:t> </a:t>
            </a:r>
            <a:r>
              <a:rPr lang="en-GB" sz="1400" dirty="0" err="1"/>
              <a:t>në</a:t>
            </a:r>
            <a:r>
              <a:rPr lang="en-GB" sz="1400" dirty="0"/>
              <a:t> 48 bit </a:t>
            </a:r>
            <a:r>
              <a:rPr lang="en-GB" sz="1400" dirty="0" err="1"/>
              <a:t>informacione</a:t>
            </a:r>
            <a:r>
              <a:rPr lang="en-GB" sz="1400" dirty="0"/>
              <a:t> me </a:t>
            </a:r>
            <a:r>
              <a:rPr lang="en-GB" sz="1400" dirty="0" err="1"/>
              <a:t>ngjyra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Skederët</a:t>
            </a:r>
            <a:r>
              <a:rPr lang="en-GB" sz="1400" dirty="0"/>
              <a:t> </a:t>
            </a:r>
            <a:r>
              <a:rPr lang="en-GB" sz="1400" dirty="0" err="1"/>
              <a:t>mund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përmbajnë</a:t>
            </a:r>
            <a:r>
              <a:rPr lang="en-GB" sz="1400" dirty="0"/>
              <a:t> </a:t>
            </a:r>
            <a:r>
              <a:rPr lang="en-GB" sz="1400" dirty="0" err="1"/>
              <a:t>informacione</a:t>
            </a:r>
            <a:r>
              <a:rPr lang="en-GB" sz="1400" dirty="0"/>
              <a:t> </a:t>
            </a:r>
            <a:r>
              <a:rPr lang="en-GB" sz="1400" dirty="0" err="1"/>
              <a:t>korrigjimi</a:t>
            </a:r>
            <a:r>
              <a:rPr lang="en-GB" sz="1400" dirty="0"/>
              <a:t> </a:t>
            </a:r>
            <a:r>
              <a:rPr lang="en-GB" sz="1400" dirty="0" err="1"/>
              <a:t>për</a:t>
            </a:r>
            <a:r>
              <a:rPr lang="en-GB" sz="1400" dirty="0"/>
              <a:t> </a:t>
            </a:r>
            <a:r>
              <a:rPr lang="en-GB" sz="1400" dirty="0" err="1"/>
              <a:t>shfaqjen</a:t>
            </a:r>
            <a:r>
              <a:rPr lang="en-GB" sz="1400" dirty="0"/>
              <a:t> e </a:t>
            </a:r>
            <a:r>
              <a:rPr lang="en-GB" sz="1400" dirty="0" err="1"/>
              <a:t>saktë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imazheve</a:t>
            </a:r>
            <a:r>
              <a:rPr lang="en-GB" sz="1400" dirty="0"/>
              <a:t> me </a:t>
            </a:r>
            <a:r>
              <a:rPr lang="en-GB" sz="1400" dirty="0" err="1"/>
              <a:t>ngjyra</a:t>
            </a:r>
            <a:r>
              <a:rPr lang="en-GB" sz="1400" dirty="0"/>
              <a:t>, </a:t>
            </a:r>
            <a:r>
              <a:rPr lang="en-GB" sz="1400" dirty="0" err="1"/>
              <a:t>si</a:t>
            </a:r>
            <a:r>
              <a:rPr lang="en-GB" sz="1400" dirty="0"/>
              <a:t> </a:t>
            </a:r>
            <a:r>
              <a:rPr lang="en-GB" sz="1400" dirty="0" err="1"/>
              <a:t>dhe</a:t>
            </a:r>
            <a:r>
              <a:rPr lang="en-GB" sz="1400" dirty="0"/>
              <a:t> </a:t>
            </a:r>
            <a:r>
              <a:rPr lang="en-GB" sz="1400" dirty="0" err="1"/>
              <a:t>informacione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kanalit</a:t>
            </a:r>
            <a:r>
              <a:rPr lang="en-GB" sz="1400" dirty="0"/>
              <a:t> alfa </a:t>
            </a:r>
            <a:r>
              <a:rPr lang="en-GB" sz="1400" dirty="0" err="1"/>
              <a:t>për</a:t>
            </a:r>
            <a:r>
              <a:rPr lang="en-GB" sz="1400" dirty="0"/>
              <a:t> </a:t>
            </a:r>
            <a:r>
              <a:rPr lang="en-GB" sz="1400" dirty="0" err="1"/>
              <a:t>përdorime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tilla </a:t>
            </a:r>
            <a:r>
              <a:rPr lang="en-GB" sz="1400" dirty="0" err="1"/>
              <a:t>si</a:t>
            </a:r>
            <a:r>
              <a:rPr lang="en-GB" sz="1400" dirty="0"/>
              <a:t> </a:t>
            </a:r>
            <a:r>
              <a:rPr lang="en-GB" sz="1400" dirty="0" err="1"/>
              <a:t>kontrolli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transparencës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Ekrani</a:t>
            </a:r>
            <a:r>
              <a:rPr lang="en-GB" sz="1400" dirty="0"/>
              <a:t> </a:t>
            </a:r>
            <a:r>
              <a:rPr lang="en-GB" sz="1400" dirty="0" err="1"/>
              <a:t>shfaq</a:t>
            </a:r>
            <a:r>
              <a:rPr lang="en-GB" sz="1400" dirty="0"/>
              <a:t> </a:t>
            </a:r>
            <a:r>
              <a:rPr lang="en-GB" sz="1400" dirty="0" err="1"/>
              <a:t>në</a:t>
            </a:r>
            <a:r>
              <a:rPr lang="en-GB" sz="1400" dirty="0"/>
              <a:t> </a:t>
            </a:r>
            <a:r>
              <a:rPr lang="en-GB" sz="1400" dirty="0" err="1"/>
              <a:t>mënyrë</a:t>
            </a:r>
            <a:r>
              <a:rPr lang="en-GB" sz="1400" dirty="0"/>
              <a:t> </a:t>
            </a:r>
            <a:r>
              <a:rPr lang="en-GB" sz="1400" dirty="0" err="1"/>
              <a:t>progresive</a:t>
            </a:r>
            <a:r>
              <a:rPr lang="en-GB" sz="1400" dirty="0"/>
              <a:t> </a:t>
            </a:r>
            <a:r>
              <a:rPr lang="en-GB" sz="1400" dirty="0" err="1"/>
              <a:t>pikselët</a:t>
            </a:r>
            <a:r>
              <a:rPr lang="en-GB" sz="1400" dirty="0"/>
              <a:t> </a:t>
            </a:r>
            <a:r>
              <a:rPr lang="en-GB" sz="1400" dirty="0" err="1"/>
              <a:t>në</a:t>
            </a:r>
            <a:r>
              <a:rPr lang="en-GB" sz="1400" dirty="0"/>
              <a:t> </a:t>
            </a:r>
            <a:r>
              <a:rPr lang="en-GB" sz="1400" dirty="0" err="1"/>
              <a:t>mënyrë</a:t>
            </a:r>
            <a:r>
              <a:rPr lang="en-GB" sz="1400" dirty="0"/>
              <a:t> 2-dimensionale duke </a:t>
            </a:r>
            <a:r>
              <a:rPr lang="en-GB" sz="1400" dirty="0" err="1"/>
              <a:t>treguar</a:t>
            </a:r>
            <a:r>
              <a:rPr lang="en-GB" sz="1400" dirty="0"/>
              <a:t> </a:t>
            </a:r>
            <a:r>
              <a:rPr lang="en-GB" sz="1400" dirty="0" err="1"/>
              <a:t>disa</a:t>
            </a:r>
            <a:r>
              <a:rPr lang="en-GB" sz="1400" dirty="0"/>
              <a:t> </a:t>
            </a:r>
            <a:r>
              <a:rPr lang="en-GB" sz="1400" dirty="0" err="1"/>
              <a:t>pikselë</a:t>
            </a:r>
            <a:r>
              <a:rPr lang="en-GB" sz="1400" dirty="0"/>
              <a:t> </a:t>
            </a:r>
            <a:r>
              <a:rPr lang="en-GB" sz="1400" dirty="0" err="1"/>
              <a:t>në</a:t>
            </a:r>
            <a:r>
              <a:rPr lang="en-GB" sz="1400" dirty="0"/>
              <a:t>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njëjtën</a:t>
            </a:r>
            <a:r>
              <a:rPr lang="en-GB" sz="1400" dirty="0"/>
              <a:t> </a:t>
            </a:r>
            <a:r>
              <a:rPr lang="en-GB" sz="1400" dirty="0" err="1"/>
              <a:t>kohë</a:t>
            </a:r>
            <a:r>
              <a:rPr lang="en-GB" sz="1400" dirty="0"/>
              <a:t> </a:t>
            </a:r>
            <a:r>
              <a:rPr lang="en-GB" sz="1400" dirty="0" err="1"/>
              <a:t>mbi</a:t>
            </a:r>
            <a:r>
              <a:rPr lang="en-GB" sz="1400" dirty="0"/>
              <a:t> </a:t>
            </a:r>
            <a:r>
              <a:rPr lang="en-GB" sz="1400" dirty="0" err="1"/>
              <a:t>shtatë</a:t>
            </a:r>
            <a:r>
              <a:rPr lang="en-GB" sz="1400" dirty="0"/>
              <a:t> </a:t>
            </a:r>
            <a:r>
              <a:rPr lang="en-GB" sz="1400" dirty="0" err="1"/>
              <a:t>kalime</a:t>
            </a:r>
            <a:r>
              <a:rPr lang="en-GB" sz="1400" dirty="0"/>
              <a:t> </a:t>
            </a:r>
            <a:r>
              <a:rPr lang="en-GB" sz="1400" dirty="0" err="1"/>
              <a:t>nëpër</a:t>
            </a:r>
            <a:r>
              <a:rPr lang="en-GB" sz="1400" dirty="0"/>
              <a:t> </a:t>
            </a:r>
            <a:r>
              <a:rPr lang="en-GB" sz="1400" dirty="0" err="1"/>
              <a:t>çdo</a:t>
            </a:r>
            <a:r>
              <a:rPr lang="en-GB" sz="1400" dirty="0"/>
              <a:t> </a:t>
            </a:r>
            <a:r>
              <a:rPr lang="en-GB" sz="1400" dirty="0" err="1"/>
              <a:t>bllok</a:t>
            </a:r>
            <a:r>
              <a:rPr lang="en-GB" sz="1400" dirty="0"/>
              <a:t> 8x8 </a:t>
            </a:r>
            <a:r>
              <a:rPr lang="en-GB" sz="1400" dirty="0" err="1"/>
              <a:t>të</a:t>
            </a:r>
            <a:r>
              <a:rPr lang="en-GB" sz="1400" dirty="0"/>
              <a:t> </a:t>
            </a:r>
            <a:r>
              <a:rPr lang="en-GB" sz="1400" dirty="0" err="1"/>
              <a:t>një</a:t>
            </a:r>
            <a:r>
              <a:rPr lang="en-GB" sz="1400" dirty="0"/>
              <a:t> </a:t>
            </a:r>
            <a:r>
              <a:rPr lang="en-GB" sz="1400" dirty="0" err="1"/>
              <a:t>imazhi</a:t>
            </a:r>
            <a:endParaRPr lang="en-GB" sz="1400" dirty="0"/>
          </a:p>
          <a:p>
            <a:pPr marL="45720" indent="0">
              <a:buNone/>
            </a:pPr>
            <a:endParaRPr lang="sq-AL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1634-33F2-3276-589B-593F7268A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DA1D8-9A5D-E9A9-A0DE-91046723F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0C8F6-372D-6066-C93D-55C1580FD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067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23619-3F13-DF12-70D7-EF2D38F7E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TIFF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2CEAA-08D2-4A0F-7965-EF25BE2A1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b="1" dirty="0"/>
              <a:t>TIFF (Tagged Image File Format) </a:t>
            </a:r>
            <a:r>
              <a:rPr lang="en-GB" sz="1600" dirty="0" err="1"/>
              <a:t>mbështetje</a:t>
            </a:r>
            <a:r>
              <a:rPr lang="en-GB" sz="1600" dirty="0"/>
              <a:t> </a:t>
            </a:r>
            <a:r>
              <a:rPr lang="en-GB" sz="1600" dirty="0" err="1"/>
              <a:t>fleksibiliteti</a:t>
            </a:r>
            <a:r>
              <a:rPr lang="en-GB" sz="1600" dirty="0"/>
              <a:t> </a:t>
            </a:r>
            <a:r>
              <a:rPr lang="en-GB" sz="1600" dirty="0" err="1"/>
              <a:t>për</a:t>
            </a:r>
            <a:r>
              <a:rPr lang="en-GB" sz="1600" dirty="0"/>
              <a:t> </a:t>
            </a:r>
            <a:r>
              <a:rPr lang="en-GB" sz="1600" dirty="0" err="1"/>
              <a:t>bashkëngjitjen</a:t>
            </a:r>
            <a:r>
              <a:rPr lang="en-GB" sz="1600" dirty="0"/>
              <a:t> e </a:t>
            </a:r>
            <a:r>
              <a:rPr lang="en-GB" sz="1600" dirty="0" err="1"/>
              <a:t>informacionit</a:t>
            </a:r>
            <a:r>
              <a:rPr lang="en-GB" sz="1600" dirty="0"/>
              <a:t> </a:t>
            </a:r>
            <a:r>
              <a:rPr lang="en-GB" sz="1600" dirty="0" err="1"/>
              <a:t>shtesë</a:t>
            </a:r>
            <a:r>
              <a:rPr lang="en-GB" sz="1600" dirty="0"/>
              <a:t>.</a:t>
            </a:r>
          </a:p>
          <a:p>
            <a:endParaRPr lang="en-GB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 err="1"/>
              <a:t>Etiketa</a:t>
            </a:r>
            <a:r>
              <a:rPr lang="en-GB" sz="1600" dirty="0"/>
              <a:t> </a:t>
            </a:r>
            <a:r>
              <a:rPr lang="en-GB" sz="1600" dirty="0" err="1"/>
              <a:t>më</a:t>
            </a:r>
            <a:r>
              <a:rPr lang="en-GB" sz="1600" dirty="0"/>
              <a:t> e </a:t>
            </a:r>
            <a:r>
              <a:rPr lang="en-GB" sz="1600" dirty="0" err="1"/>
              <a:t>rëndësishme</a:t>
            </a:r>
            <a:r>
              <a:rPr lang="en-GB" sz="1600" dirty="0"/>
              <a:t> </a:t>
            </a:r>
            <a:r>
              <a:rPr lang="en-GB" sz="1600" dirty="0" err="1"/>
              <a:t>është</a:t>
            </a:r>
            <a:r>
              <a:rPr lang="en-GB" sz="1600" dirty="0"/>
              <a:t> </a:t>
            </a:r>
            <a:r>
              <a:rPr lang="en-GB" sz="1600" dirty="0" err="1"/>
              <a:t>një</a:t>
            </a:r>
            <a:r>
              <a:rPr lang="en-GB" sz="1600" dirty="0"/>
              <a:t> </a:t>
            </a:r>
            <a:r>
              <a:rPr lang="en-GB" sz="1600" dirty="0" err="1"/>
              <a:t>tregues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formatit</a:t>
            </a:r>
            <a:r>
              <a:rPr lang="en-GB" sz="1600" dirty="0"/>
              <a:t>: </a:t>
            </a:r>
            <a:r>
              <a:rPr lang="en-GB" sz="1600" dirty="0" err="1"/>
              <a:t>çfarë</a:t>
            </a:r>
            <a:r>
              <a:rPr lang="en-GB" sz="1600" dirty="0"/>
              <a:t> </a:t>
            </a:r>
            <a:r>
              <a:rPr lang="en-GB" sz="1600" dirty="0" err="1"/>
              <a:t>lloji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kompresimit</a:t>
            </a:r>
            <a:r>
              <a:rPr lang="en-GB" sz="1600" dirty="0"/>
              <a:t> </a:t>
            </a:r>
            <a:r>
              <a:rPr lang="en-GB" sz="1600" dirty="0" err="1"/>
              <a:t>etj</a:t>
            </a:r>
            <a:r>
              <a:rPr lang="en-GB" sz="1600" dirty="0"/>
              <a:t> </a:t>
            </a:r>
            <a:r>
              <a:rPr lang="en-GB" sz="1600" dirty="0" err="1"/>
              <a:t>është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përdorim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imazhin</a:t>
            </a:r>
            <a:r>
              <a:rPr lang="en-GB" sz="1600" dirty="0"/>
              <a:t> e </a:t>
            </a:r>
            <a:r>
              <a:rPr lang="en-GB" sz="1600" dirty="0" err="1"/>
              <a:t>ruajtur</a:t>
            </a: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TIFF </a:t>
            </a:r>
            <a:r>
              <a:rPr lang="en-GB" sz="1600" dirty="0" err="1"/>
              <a:t>ishte</a:t>
            </a:r>
            <a:r>
              <a:rPr lang="en-GB" sz="1600" dirty="0"/>
              <a:t> </a:t>
            </a:r>
            <a:r>
              <a:rPr lang="en-GB" sz="1600" dirty="0" err="1"/>
              <a:t>fillimisht</a:t>
            </a:r>
            <a:r>
              <a:rPr lang="en-GB" sz="1600" dirty="0"/>
              <a:t> </a:t>
            </a:r>
            <a:r>
              <a:rPr lang="en-GB" sz="1600" dirty="0" err="1"/>
              <a:t>një</a:t>
            </a:r>
            <a:r>
              <a:rPr lang="en-GB" sz="1600" dirty="0"/>
              <a:t> format pa </a:t>
            </a:r>
            <a:r>
              <a:rPr lang="en-GB" sz="1600" dirty="0" err="1"/>
              <a:t>humbje</a:t>
            </a:r>
            <a:r>
              <a:rPr lang="en-GB" sz="1600" dirty="0"/>
              <a:t>, </a:t>
            </a:r>
            <a:r>
              <a:rPr lang="en-GB" sz="1600" dirty="0" err="1"/>
              <a:t>por</a:t>
            </a:r>
            <a:r>
              <a:rPr lang="en-GB" sz="1600" dirty="0"/>
              <a:t> </a:t>
            </a:r>
            <a:r>
              <a:rPr lang="en-GB" sz="1600" dirty="0" err="1"/>
              <a:t>tani</a:t>
            </a:r>
            <a:r>
              <a:rPr lang="en-GB" sz="1600" dirty="0"/>
              <a:t> </a:t>
            </a:r>
            <a:r>
              <a:rPr lang="en-GB" sz="1600" dirty="0" err="1"/>
              <a:t>një</a:t>
            </a:r>
            <a:r>
              <a:rPr lang="en-GB" sz="1600" dirty="0"/>
              <a:t> </a:t>
            </a:r>
            <a:r>
              <a:rPr lang="en-GB" sz="1600" dirty="0" err="1"/>
              <a:t>etiketë</a:t>
            </a:r>
            <a:r>
              <a:rPr lang="en-GB" sz="1600" dirty="0"/>
              <a:t> e re JPEG </a:t>
            </a:r>
            <a:r>
              <a:rPr lang="en-GB" sz="1600" dirty="0" err="1"/>
              <a:t>lejon</a:t>
            </a:r>
            <a:r>
              <a:rPr lang="en-GB" sz="1600" dirty="0"/>
              <a:t> </a:t>
            </a:r>
            <a:r>
              <a:rPr lang="en-GB" sz="1600" dirty="0" err="1"/>
              <a:t>kompresimin</a:t>
            </a:r>
            <a:r>
              <a:rPr lang="en-GB" sz="1600" dirty="0"/>
              <a:t> JPEG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 err="1"/>
              <a:t>Meqenëse</a:t>
            </a:r>
            <a:r>
              <a:rPr lang="en-GB" sz="1600" dirty="0"/>
              <a:t> TIFF </a:t>
            </a:r>
            <a:r>
              <a:rPr lang="en-GB" sz="1600" dirty="0" err="1"/>
              <a:t>nuk</a:t>
            </a:r>
            <a:r>
              <a:rPr lang="en-GB" sz="1600" dirty="0"/>
              <a:t> </a:t>
            </a:r>
            <a:r>
              <a:rPr lang="en-GB" sz="1600" dirty="0" err="1"/>
              <a:t>është</a:t>
            </a:r>
            <a:r>
              <a:rPr lang="en-GB" sz="1600" dirty="0"/>
              <a:t> </a:t>
            </a:r>
            <a:r>
              <a:rPr lang="en-GB" sz="1600" dirty="0" err="1"/>
              <a:t>një</a:t>
            </a:r>
            <a:r>
              <a:rPr lang="en-GB" sz="1600" dirty="0"/>
              <a:t> </a:t>
            </a:r>
            <a:r>
              <a:rPr lang="en-GB" sz="1600" dirty="0" err="1"/>
              <a:t>skeder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kontrollueshëm</a:t>
            </a:r>
            <a:r>
              <a:rPr lang="en-GB" sz="1600" dirty="0"/>
              <a:t> </a:t>
            </a:r>
            <a:r>
              <a:rPr lang="en-GB" sz="1600" dirty="0" err="1"/>
              <a:t>nga</a:t>
            </a:r>
            <a:r>
              <a:rPr lang="en-GB" sz="1600" dirty="0"/>
              <a:t> </a:t>
            </a:r>
            <a:r>
              <a:rPr lang="en-GB" sz="1600" dirty="0" err="1"/>
              <a:t>përdoruesi</a:t>
            </a:r>
            <a:r>
              <a:rPr lang="en-GB" sz="1600" dirty="0"/>
              <a:t> </a:t>
            </a:r>
            <a:r>
              <a:rPr lang="en-GB" sz="1600" dirty="0" err="1"/>
              <a:t>si</a:t>
            </a:r>
            <a:r>
              <a:rPr lang="en-GB" sz="1600" dirty="0"/>
              <a:t> JPEG, ai </a:t>
            </a:r>
            <a:r>
              <a:rPr lang="en-GB" sz="1600" dirty="0" err="1"/>
              <a:t>nuk</a:t>
            </a:r>
            <a:r>
              <a:rPr lang="en-GB" sz="1600" dirty="0"/>
              <a:t> </a:t>
            </a:r>
            <a:r>
              <a:rPr lang="en-GB" sz="1600" dirty="0" err="1"/>
              <a:t>ofron</a:t>
            </a:r>
            <a:r>
              <a:rPr lang="en-GB" sz="1600" dirty="0"/>
              <a:t> </a:t>
            </a:r>
            <a:r>
              <a:rPr lang="en-GB" sz="1600" dirty="0" err="1"/>
              <a:t>ndonjë</a:t>
            </a:r>
            <a:r>
              <a:rPr lang="en-GB" sz="1600" dirty="0"/>
              <a:t> </a:t>
            </a:r>
            <a:r>
              <a:rPr lang="en-GB" sz="1600" dirty="0" err="1"/>
              <a:t>avantazh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madh</a:t>
            </a:r>
            <a:r>
              <a:rPr lang="en-GB" sz="1600" dirty="0"/>
              <a:t> </a:t>
            </a:r>
            <a:r>
              <a:rPr lang="en-GB" sz="1600" dirty="0" err="1"/>
              <a:t>ndaj</a:t>
            </a:r>
            <a:r>
              <a:rPr lang="en-GB" sz="1600" dirty="0"/>
              <a:t> </a:t>
            </a:r>
            <a:r>
              <a:rPr lang="en-GB" sz="1600" dirty="0" err="1"/>
              <a:t>shkronjës</a:t>
            </a:r>
            <a:r>
              <a:rPr lang="en-GB" sz="1600" dirty="0"/>
              <a:t>.</a:t>
            </a:r>
          </a:p>
          <a:p>
            <a:pPr marL="914400" lvl="2" indent="0">
              <a:buNone/>
            </a:pPr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9936C-AC8E-8A3F-3BD0-8CC267510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569A1-8A80-E6AB-891D-E8EE336E9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E00E7-01A2-B654-1D92-663A7814C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12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A101-1177-A63B-AFE9-66DDAECA1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EXIF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BF0A2-056F-F3F6-37BF-86C8209DD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EXIF(Exchange Image File) - </a:t>
            </a:r>
            <a:r>
              <a:rPr lang="en-GB" sz="2400" dirty="0" err="1"/>
              <a:t>është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format </a:t>
            </a:r>
            <a:r>
              <a:rPr lang="en-GB" sz="2400" dirty="0" err="1"/>
              <a:t>imazhi</a:t>
            </a:r>
            <a:r>
              <a:rPr lang="en-GB" sz="2400" dirty="0"/>
              <a:t> </a:t>
            </a:r>
            <a:r>
              <a:rPr lang="en-GB" sz="2400" dirty="0" err="1"/>
              <a:t>për</a:t>
            </a:r>
            <a:r>
              <a:rPr lang="en-GB" sz="2400" dirty="0"/>
              <a:t> </a:t>
            </a:r>
            <a:r>
              <a:rPr lang="en-GB" sz="2400" dirty="0" err="1"/>
              <a:t>kamerat</a:t>
            </a:r>
            <a:r>
              <a:rPr lang="en-GB" sz="2400" dirty="0"/>
              <a:t> </a:t>
            </a:r>
            <a:r>
              <a:rPr lang="en-GB" sz="2400" dirty="0" err="1"/>
              <a:t>dixhitale</a:t>
            </a:r>
            <a:r>
              <a:rPr lang="en-GB" sz="2400" dirty="0"/>
              <a:t>:</a:t>
            </a:r>
          </a:p>
          <a:p>
            <a:endParaRPr lang="en-GB" sz="1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800" dirty="0" err="1"/>
              <a:t>Skederët</a:t>
            </a:r>
            <a:r>
              <a:rPr lang="en-GB" sz="1800" dirty="0"/>
              <a:t> e </a:t>
            </a:r>
            <a:r>
              <a:rPr lang="en-GB" sz="1800" dirty="0" err="1"/>
              <a:t>kompresuar</a:t>
            </a:r>
            <a:r>
              <a:rPr lang="en-GB" sz="1800" dirty="0"/>
              <a:t> EXIF </a:t>
            </a:r>
            <a:r>
              <a:rPr lang="en-GB" sz="1800" dirty="0" err="1"/>
              <a:t>përdorin</a:t>
            </a:r>
            <a:r>
              <a:rPr lang="en-GB" sz="1800" dirty="0"/>
              <a:t> </a:t>
            </a:r>
            <a:r>
              <a:rPr lang="en-GB" sz="1800" dirty="0" err="1"/>
              <a:t>formatin</a:t>
            </a:r>
            <a:r>
              <a:rPr lang="en-GB" sz="1800" dirty="0"/>
              <a:t> </a:t>
            </a:r>
            <a:r>
              <a:rPr lang="en-GB" sz="1800" dirty="0" err="1"/>
              <a:t>bazë</a:t>
            </a:r>
            <a:r>
              <a:rPr lang="en-GB" sz="1800" dirty="0"/>
              <a:t> JPEG.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800" dirty="0" err="1"/>
              <a:t>Një</a:t>
            </a:r>
            <a:r>
              <a:rPr lang="en-GB" sz="1800" dirty="0"/>
              <a:t> </a:t>
            </a:r>
            <a:r>
              <a:rPr lang="en-GB" sz="1800" dirty="0" err="1"/>
              <a:t>shumëllojshmëri</a:t>
            </a:r>
            <a:r>
              <a:rPr lang="en-GB" sz="1800" dirty="0"/>
              <a:t> </a:t>
            </a:r>
            <a:r>
              <a:rPr lang="en-GB" sz="1800" dirty="0" err="1"/>
              <a:t>etiketash</a:t>
            </a:r>
            <a:r>
              <a:rPr lang="en-GB" sz="1800" dirty="0"/>
              <a:t> (</a:t>
            </a:r>
            <a:r>
              <a:rPr lang="en-GB" sz="1800" dirty="0" err="1"/>
              <a:t>shumë</a:t>
            </a:r>
            <a:r>
              <a:rPr lang="en-GB" sz="1800" dirty="0"/>
              <a:t> </a:t>
            </a:r>
            <a:r>
              <a:rPr lang="en-GB" sz="1800" dirty="0" err="1"/>
              <a:t>më</a:t>
            </a:r>
            <a:r>
              <a:rPr lang="en-GB" sz="1800" dirty="0"/>
              <a:t> </a:t>
            </a:r>
            <a:r>
              <a:rPr lang="en-GB" sz="1800" dirty="0" err="1"/>
              <a:t>shumë</a:t>
            </a:r>
            <a:r>
              <a:rPr lang="en-GB" sz="1800" dirty="0"/>
              <a:t> se </a:t>
            </a:r>
            <a:r>
              <a:rPr lang="en-GB" sz="1800" dirty="0" err="1"/>
              <a:t>në</a:t>
            </a:r>
            <a:r>
              <a:rPr lang="en-GB" sz="1800" dirty="0"/>
              <a:t> TIFF) </a:t>
            </a:r>
            <a:r>
              <a:rPr lang="en-GB" sz="1800" dirty="0" err="1"/>
              <a:t>janë</a:t>
            </a:r>
            <a:r>
              <a:rPr lang="en-GB" sz="1800" dirty="0"/>
              <a:t> </a:t>
            </a:r>
            <a:r>
              <a:rPr lang="en-GB" sz="1800" dirty="0" err="1"/>
              <a:t>të</a:t>
            </a:r>
            <a:r>
              <a:rPr lang="en-GB" sz="1800" dirty="0"/>
              <a:t> </a:t>
            </a:r>
            <a:r>
              <a:rPr lang="en-GB" sz="1800" dirty="0" err="1"/>
              <a:t>disponueshme</a:t>
            </a:r>
            <a:r>
              <a:rPr lang="en-GB" sz="1800" dirty="0"/>
              <a:t> </a:t>
            </a:r>
            <a:r>
              <a:rPr lang="en-GB" sz="1800" dirty="0" err="1"/>
              <a:t>për</a:t>
            </a:r>
            <a:r>
              <a:rPr lang="en-GB" sz="1800" dirty="0"/>
              <a:t> </a:t>
            </a:r>
            <a:r>
              <a:rPr lang="en-GB" sz="1800" dirty="0" err="1"/>
              <a:t>të</a:t>
            </a:r>
            <a:r>
              <a:rPr lang="en-GB" sz="1800" dirty="0"/>
              <a:t> </a:t>
            </a:r>
            <a:r>
              <a:rPr lang="en-GB" sz="1800" dirty="0" err="1"/>
              <a:t>lehtësuar</a:t>
            </a:r>
            <a:r>
              <a:rPr lang="en-GB" sz="1800" dirty="0"/>
              <a:t> </a:t>
            </a:r>
            <a:r>
              <a:rPr lang="en-GB" sz="1800" dirty="0" err="1"/>
              <a:t>printimin</a:t>
            </a:r>
            <a:r>
              <a:rPr lang="en-GB" sz="1800" dirty="0"/>
              <a:t> me </a:t>
            </a:r>
            <a:r>
              <a:rPr lang="en-GB" sz="1800" dirty="0" err="1"/>
              <a:t>cilësi</a:t>
            </a:r>
            <a:r>
              <a:rPr lang="en-GB" sz="1800" dirty="0"/>
              <a:t> </a:t>
            </a:r>
            <a:r>
              <a:rPr lang="en-GB" sz="1800" dirty="0" err="1"/>
              <a:t>më</a:t>
            </a:r>
            <a:r>
              <a:rPr lang="en-GB" sz="1800" dirty="0"/>
              <a:t> </a:t>
            </a:r>
            <a:r>
              <a:rPr lang="en-GB" sz="1800" dirty="0" err="1"/>
              <a:t>të</a:t>
            </a:r>
            <a:r>
              <a:rPr lang="en-GB" sz="1800" dirty="0"/>
              <a:t> </a:t>
            </a:r>
            <a:r>
              <a:rPr lang="en-GB" sz="1800" dirty="0" err="1"/>
              <a:t>lartë</a:t>
            </a:r>
            <a:r>
              <a:rPr lang="en-GB" sz="1800" dirty="0"/>
              <a:t>, </a:t>
            </a:r>
            <a:r>
              <a:rPr lang="en-GB" sz="1800" dirty="0" err="1"/>
              <a:t>pasi</a:t>
            </a:r>
            <a:r>
              <a:rPr lang="en-GB" sz="1800" dirty="0"/>
              <a:t> </a:t>
            </a:r>
            <a:r>
              <a:rPr lang="en-GB" sz="1800" dirty="0" err="1"/>
              <a:t>informacioni</a:t>
            </a:r>
            <a:r>
              <a:rPr lang="en-GB" sz="1800" dirty="0"/>
              <a:t> </a:t>
            </a:r>
            <a:r>
              <a:rPr lang="en-GB" sz="1800" dirty="0" err="1"/>
              <a:t>në</a:t>
            </a:r>
            <a:r>
              <a:rPr lang="en-GB" sz="1800" dirty="0"/>
              <a:t> </a:t>
            </a:r>
            <a:r>
              <a:rPr lang="en-GB" sz="1800" dirty="0" err="1"/>
              <a:t>lidhje</a:t>
            </a:r>
            <a:r>
              <a:rPr lang="en-GB" sz="1800" dirty="0"/>
              <a:t> me </a:t>
            </a:r>
            <a:r>
              <a:rPr lang="en-GB" sz="1800" dirty="0" err="1"/>
              <a:t>kamerën</a:t>
            </a:r>
            <a:r>
              <a:rPr lang="en-GB" sz="1800" dirty="0"/>
              <a:t> </a:t>
            </a:r>
            <a:r>
              <a:rPr lang="en-GB" sz="1800" dirty="0" err="1"/>
              <a:t>dhe</a:t>
            </a:r>
            <a:r>
              <a:rPr lang="en-GB" sz="1800" dirty="0"/>
              <a:t> </a:t>
            </a:r>
            <a:r>
              <a:rPr lang="en-GB" sz="1800" dirty="0" err="1"/>
              <a:t>kushtet</a:t>
            </a:r>
            <a:r>
              <a:rPr lang="en-GB" sz="1800" dirty="0"/>
              <a:t> e </a:t>
            </a:r>
            <a:r>
              <a:rPr lang="en-GB" sz="1800" dirty="0" err="1"/>
              <a:t>fotografimit</a:t>
            </a:r>
            <a:r>
              <a:rPr lang="en-GB" sz="1800" dirty="0"/>
              <a:t> (</a:t>
            </a:r>
            <a:r>
              <a:rPr lang="en-GB" sz="1800" dirty="0" err="1"/>
              <a:t>blici</a:t>
            </a:r>
            <a:r>
              <a:rPr lang="en-GB" sz="1800" dirty="0"/>
              <a:t>, </a:t>
            </a:r>
            <a:r>
              <a:rPr lang="en-GB" sz="1800" dirty="0" err="1"/>
              <a:t>ekspozimi</a:t>
            </a:r>
            <a:r>
              <a:rPr lang="en-GB" sz="1800" dirty="0"/>
              <a:t>, </a:t>
            </a:r>
            <a:r>
              <a:rPr lang="en-GB" sz="1800" dirty="0" err="1"/>
              <a:t>burimi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dritës</a:t>
            </a:r>
            <a:r>
              <a:rPr lang="en-GB" sz="1800" dirty="0"/>
              <a:t>, </a:t>
            </a:r>
            <a:r>
              <a:rPr lang="en-GB" sz="1800" dirty="0" err="1"/>
              <a:t>ekuilibri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bardhë</a:t>
            </a:r>
            <a:r>
              <a:rPr lang="en-GB" sz="1800" dirty="0"/>
              <a:t>, </a:t>
            </a:r>
            <a:r>
              <a:rPr lang="en-GB" sz="1800" dirty="0" err="1"/>
              <a:t>lloji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skenës</a:t>
            </a:r>
            <a:r>
              <a:rPr lang="en-GB" sz="1800" dirty="0"/>
              <a:t>) </a:t>
            </a:r>
            <a:r>
              <a:rPr lang="en-GB" sz="1800" dirty="0" err="1"/>
              <a:t>mund</a:t>
            </a:r>
            <a:r>
              <a:rPr lang="en-GB" sz="1800" dirty="0"/>
              <a:t> </a:t>
            </a:r>
            <a:r>
              <a:rPr lang="en-GB" sz="1800" dirty="0" err="1"/>
              <a:t>të</a:t>
            </a:r>
            <a:r>
              <a:rPr lang="en-GB" sz="1800" dirty="0"/>
              <a:t> </a:t>
            </a:r>
            <a:r>
              <a:rPr lang="en-GB" sz="1800" dirty="0" err="1"/>
              <a:t>ruhen</a:t>
            </a:r>
            <a:r>
              <a:rPr lang="en-GB" sz="1800" dirty="0"/>
              <a:t> </a:t>
            </a:r>
            <a:r>
              <a:rPr lang="en-GB" sz="1800" dirty="0" err="1"/>
              <a:t>dhe</a:t>
            </a:r>
            <a:r>
              <a:rPr lang="en-GB" sz="1800" dirty="0"/>
              <a:t> </a:t>
            </a:r>
            <a:r>
              <a:rPr lang="en-GB" sz="1800" dirty="0" err="1"/>
              <a:t>përdoren</a:t>
            </a:r>
            <a:r>
              <a:rPr lang="en-GB" sz="1800" dirty="0"/>
              <a:t> </a:t>
            </a:r>
            <a:r>
              <a:rPr lang="en-GB" sz="1800" dirty="0" err="1"/>
              <a:t>nga</a:t>
            </a:r>
            <a:r>
              <a:rPr lang="en-GB" sz="1800" dirty="0"/>
              <a:t> </a:t>
            </a:r>
            <a:r>
              <a:rPr lang="en-GB" sz="1800" dirty="0" err="1"/>
              <a:t>printerët</a:t>
            </a:r>
            <a:r>
              <a:rPr lang="en-GB" sz="1800" dirty="0"/>
              <a:t> </a:t>
            </a:r>
            <a:r>
              <a:rPr lang="en-GB" sz="1800" dirty="0" err="1"/>
              <a:t>për</a:t>
            </a:r>
            <a:r>
              <a:rPr lang="en-GB" sz="1800" dirty="0"/>
              <a:t> </a:t>
            </a:r>
            <a:r>
              <a:rPr lang="en-GB" sz="1800" dirty="0" err="1"/>
              <a:t>algoritmet</a:t>
            </a:r>
            <a:r>
              <a:rPr lang="en-GB" sz="1800" dirty="0"/>
              <a:t> e </a:t>
            </a:r>
            <a:r>
              <a:rPr lang="en-GB" sz="1800" dirty="0" err="1"/>
              <a:t>mundshme</a:t>
            </a:r>
            <a:r>
              <a:rPr lang="en-GB" sz="1800" dirty="0"/>
              <a:t> </a:t>
            </a:r>
            <a:r>
              <a:rPr lang="en-GB" sz="1800" dirty="0" err="1"/>
              <a:t>të</a:t>
            </a:r>
            <a:r>
              <a:rPr lang="en-GB" sz="1800" dirty="0"/>
              <a:t> </a:t>
            </a:r>
            <a:r>
              <a:rPr lang="en-GB" sz="1800" dirty="0" err="1"/>
              <a:t>ngjyrave</a:t>
            </a:r>
            <a:r>
              <a:rPr lang="en-GB" sz="18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800" dirty="0" err="1"/>
              <a:t>Standardi</a:t>
            </a:r>
            <a:r>
              <a:rPr lang="en-GB" sz="1800" dirty="0"/>
              <a:t> EXIF </a:t>
            </a:r>
            <a:r>
              <a:rPr lang="en-GB" sz="1800" dirty="0" err="1"/>
              <a:t>përfshin</a:t>
            </a:r>
            <a:r>
              <a:rPr lang="en-GB" sz="1800" dirty="0"/>
              <a:t> </a:t>
            </a:r>
            <a:r>
              <a:rPr lang="en-GB" sz="1800" dirty="0" err="1"/>
              <a:t>gjithashtu</a:t>
            </a:r>
            <a:r>
              <a:rPr lang="en-GB" sz="1800" dirty="0"/>
              <a:t> </a:t>
            </a:r>
            <a:r>
              <a:rPr lang="en-GB" sz="1800" dirty="0" err="1"/>
              <a:t>specifikimin</a:t>
            </a:r>
            <a:r>
              <a:rPr lang="en-GB" sz="1800" dirty="0"/>
              <a:t> e </a:t>
            </a:r>
            <a:r>
              <a:rPr lang="en-GB" sz="1800" dirty="0" err="1"/>
              <a:t>formatit</a:t>
            </a:r>
            <a:r>
              <a:rPr lang="en-GB" sz="1800" dirty="0"/>
              <a:t> </a:t>
            </a:r>
            <a:r>
              <a:rPr lang="en-GB" sz="1800" dirty="0" err="1"/>
              <a:t>të</a:t>
            </a:r>
            <a:r>
              <a:rPr lang="en-GB" sz="1800" dirty="0"/>
              <a:t> </a:t>
            </a:r>
            <a:r>
              <a:rPr lang="en-GB" sz="1800" dirty="0" err="1"/>
              <a:t>skederit</a:t>
            </a:r>
            <a:r>
              <a:rPr lang="en-GB" sz="1800" dirty="0"/>
              <a:t> </a:t>
            </a:r>
            <a:r>
              <a:rPr lang="en-GB" sz="1800" dirty="0" err="1"/>
              <a:t>për</a:t>
            </a:r>
            <a:r>
              <a:rPr lang="en-GB" sz="1800" dirty="0"/>
              <a:t> </a:t>
            </a:r>
            <a:r>
              <a:rPr lang="en-GB" sz="1800" dirty="0" err="1"/>
              <a:t>audion</a:t>
            </a:r>
            <a:r>
              <a:rPr lang="en-GB" sz="1800" dirty="0"/>
              <a:t> </a:t>
            </a:r>
            <a:r>
              <a:rPr lang="en-GB" sz="1800" dirty="0" err="1"/>
              <a:t>që</a:t>
            </a:r>
            <a:r>
              <a:rPr lang="en-GB" sz="1800" dirty="0"/>
              <a:t> </a:t>
            </a:r>
            <a:r>
              <a:rPr lang="en-GB" sz="1800" dirty="0" err="1"/>
              <a:t>shoqëron</a:t>
            </a:r>
            <a:r>
              <a:rPr lang="en-GB" sz="1800" dirty="0"/>
              <a:t> </a:t>
            </a:r>
            <a:r>
              <a:rPr lang="en-GB" sz="1800" dirty="0" err="1"/>
              <a:t>imazhet</a:t>
            </a:r>
            <a:r>
              <a:rPr lang="en-GB" sz="1800" dirty="0"/>
              <a:t> </a:t>
            </a:r>
            <a:r>
              <a:rPr lang="en-GB" sz="1800" dirty="0" err="1"/>
              <a:t>dixhitale</a:t>
            </a:r>
            <a:r>
              <a:rPr lang="en-GB" sz="1800" dirty="0"/>
              <a:t>. Ai </a:t>
            </a:r>
            <a:r>
              <a:rPr lang="en-GB" sz="1800" dirty="0" err="1"/>
              <a:t>gjithashtu</a:t>
            </a:r>
            <a:r>
              <a:rPr lang="en-GB" sz="1800" dirty="0"/>
              <a:t> </a:t>
            </a:r>
            <a:r>
              <a:rPr lang="en-GB" sz="1800" dirty="0" err="1"/>
              <a:t>mbështet</a:t>
            </a:r>
            <a:r>
              <a:rPr lang="en-GB" sz="1800" dirty="0"/>
              <a:t> </a:t>
            </a:r>
            <a:r>
              <a:rPr lang="en-GB" sz="1800" dirty="0" err="1"/>
              <a:t>etiketat</a:t>
            </a:r>
            <a:r>
              <a:rPr lang="en-GB" sz="1800" dirty="0"/>
              <a:t> </a:t>
            </a:r>
            <a:r>
              <a:rPr lang="en-GB" sz="1800" dirty="0" err="1"/>
              <a:t>për</a:t>
            </a:r>
            <a:r>
              <a:rPr lang="en-GB" sz="1800" dirty="0"/>
              <a:t> </a:t>
            </a:r>
            <a:r>
              <a:rPr lang="en-GB" sz="1800" dirty="0" err="1"/>
              <a:t>informacionin</a:t>
            </a:r>
            <a:r>
              <a:rPr lang="en-GB" sz="1800" dirty="0"/>
              <a:t> e </a:t>
            </a:r>
            <a:r>
              <a:rPr lang="en-GB" sz="1800" dirty="0" err="1"/>
              <a:t>nevojshëm</a:t>
            </a:r>
            <a:r>
              <a:rPr lang="en-GB" sz="1800" dirty="0"/>
              <a:t> </a:t>
            </a:r>
            <a:r>
              <a:rPr lang="en-GB" sz="1800" dirty="0" err="1"/>
              <a:t>për</a:t>
            </a:r>
            <a:r>
              <a:rPr lang="en-GB" sz="1800" dirty="0"/>
              <a:t> </a:t>
            </a:r>
            <a:r>
              <a:rPr lang="en-GB" sz="1800" dirty="0" err="1"/>
              <a:t>konvertimin</a:t>
            </a:r>
            <a:r>
              <a:rPr lang="en-GB" sz="1800" dirty="0"/>
              <a:t> </a:t>
            </a:r>
            <a:r>
              <a:rPr lang="en-GB" sz="1800" dirty="0" err="1"/>
              <a:t>në</a:t>
            </a:r>
            <a:r>
              <a:rPr lang="en-GB" sz="1800" dirty="0"/>
              <a:t> </a:t>
            </a:r>
            <a:r>
              <a:rPr lang="en-GB" sz="1800" dirty="0" err="1"/>
              <a:t>FlashPix</a:t>
            </a:r>
            <a:r>
              <a:rPr lang="en-GB" sz="1800" dirty="0"/>
              <a:t> (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zhvilluar</a:t>
            </a:r>
            <a:r>
              <a:rPr lang="en-GB" sz="1800" dirty="0"/>
              <a:t> </a:t>
            </a:r>
            <a:r>
              <a:rPr lang="en-GB" sz="1800" dirty="0" err="1"/>
              <a:t>fillimisht</a:t>
            </a:r>
            <a:r>
              <a:rPr lang="en-GB" sz="1800" dirty="0"/>
              <a:t> </a:t>
            </a:r>
            <a:r>
              <a:rPr lang="en-GB" sz="1800" dirty="0" err="1"/>
              <a:t>nga</a:t>
            </a:r>
            <a:r>
              <a:rPr lang="en-GB" sz="1800" dirty="0"/>
              <a:t> Kodak).</a:t>
            </a:r>
          </a:p>
          <a:p>
            <a:endParaRPr lang="sq-AL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18A44-945D-C835-D73C-0F5D42841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80868-ACDA-0BBF-0E22-13BA8E59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46066-1729-9CE8-1CDA-539EAEE39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93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100F-974C-A157-C74F-608B310A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q-AL" dirty="0" err="1"/>
              <a:t>Graphics</a:t>
            </a:r>
            <a:r>
              <a:rPr lang="sq-AL" dirty="0"/>
              <a:t> </a:t>
            </a:r>
            <a:r>
              <a:rPr lang="sq-AL" dirty="0" err="1"/>
              <a:t>Animation</a:t>
            </a:r>
            <a:r>
              <a:rPr lang="sq-AL" dirty="0"/>
              <a:t> </a:t>
            </a:r>
            <a:r>
              <a:rPr lang="sq-AL" dirty="0" err="1"/>
              <a:t>Files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47706-B79B-8C16-8BE1-F009E812E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400" dirty="0" err="1"/>
              <a:t>Disa</a:t>
            </a:r>
            <a:r>
              <a:rPr lang="en-GB" sz="2400" dirty="0"/>
              <a:t> </a:t>
            </a:r>
            <a:r>
              <a:rPr lang="en-GB" sz="2400" dirty="0" err="1"/>
              <a:t>shkronja</a:t>
            </a:r>
            <a:r>
              <a:rPr lang="en-GB" sz="2400" dirty="0"/>
              <a:t> </a:t>
            </a:r>
            <a:r>
              <a:rPr lang="en-GB" sz="2400" dirty="0" err="1"/>
              <a:t>mbizotëruese</a:t>
            </a:r>
            <a:r>
              <a:rPr lang="en-GB" sz="2400" dirty="0"/>
              <a:t> </a:t>
            </a:r>
            <a:r>
              <a:rPr lang="en-GB" sz="2400" dirty="0" err="1"/>
              <a:t>kanë</a:t>
            </a:r>
            <a:r>
              <a:rPr lang="en-GB" sz="2400" dirty="0"/>
              <a:t> </a:t>
            </a:r>
            <a:r>
              <a:rPr lang="en-GB" sz="2400" dirty="0" err="1"/>
              <a:t>për</a:t>
            </a:r>
            <a:r>
              <a:rPr lang="en-GB" sz="2400" dirty="0"/>
              <a:t> </a:t>
            </a:r>
            <a:r>
              <a:rPr lang="en-GB" sz="2400" dirty="0" err="1"/>
              <a:t>qëllim</a:t>
            </a:r>
            <a:r>
              <a:rPr lang="en-GB" sz="2400" dirty="0"/>
              <a:t> </a:t>
            </a:r>
            <a:r>
              <a:rPr lang="en-GB" sz="2400" dirty="0" err="1"/>
              <a:t>ruajtjen</a:t>
            </a:r>
            <a:r>
              <a:rPr lang="en-GB" sz="2400" dirty="0"/>
              <a:t> e </a:t>
            </a:r>
            <a:r>
              <a:rPr lang="en-GB" sz="2400" dirty="0" err="1"/>
              <a:t>animacioneve</a:t>
            </a:r>
            <a:r>
              <a:rPr lang="en-GB" sz="2400" dirty="0"/>
              <a:t> </a:t>
            </a:r>
            <a:r>
              <a:rPr lang="en-GB" sz="2400" dirty="0" err="1"/>
              <a:t>grafike</a:t>
            </a:r>
            <a:r>
              <a:rPr lang="en-GB" sz="2400" dirty="0"/>
              <a:t> (d.m.th., </a:t>
            </a:r>
            <a:r>
              <a:rPr lang="en-GB" sz="2400" dirty="0" err="1"/>
              <a:t>pjesët</a:t>
            </a:r>
            <a:r>
              <a:rPr lang="en-GB" sz="2400" dirty="0"/>
              <a:t> e </a:t>
            </a:r>
            <a:r>
              <a:rPr lang="en-GB" sz="2400" dirty="0" err="1"/>
              <a:t>vizatimeve</a:t>
            </a:r>
            <a:r>
              <a:rPr lang="en-GB" sz="2400" dirty="0"/>
              <a:t> </a:t>
            </a:r>
            <a:r>
              <a:rPr lang="en-GB" sz="2400" dirty="0" err="1"/>
              <a:t>ose</a:t>
            </a:r>
            <a:r>
              <a:rPr lang="en-GB" sz="2400" dirty="0"/>
              <a:t> </a:t>
            </a:r>
            <a:r>
              <a:rPr lang="en-GB" sz="2400" dirty="0" err="1"/>
              <a:t>ilustrimeve</a:t>
            </a:r>
            <a:r>
              <a:rPr lang="en-GB" sz="2400" dirty="0"/>
              <a:t> </a:t>
            </a:r>
            <a:r>
              <a:rPr lang="en-GB" sz="2400" dirty="0" err="1"/>
              <a:t>grafike</a:t>
            </a:r>
            <a:r>
              <a:rPr lang="en-GB" sz="2400" dirty="0"/>
              <a:t>)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krahasim</a:t>
            </a:r>
            <a:r>
              <a:rPr lang="en-GB" sz="2400" dirty="0"/>
              <a:t> me </a:t>
            </a:r>
            <a:r>
              <a:rPr lang="en-GB" sz="2400" dirty="0" err="1"/>
              <a:t>videon</a:t>
            </a:r>
            <a:r>
              <a:rPr lang="en-GB" sz="2400" dirty="0"/>
              <a:t> (d.m.th., </a:t>
            </a:r>
            <a:r>
              <a:rPr lang="en-GB" sz="2400" dirty="0" err="1"/>
              <a:t>seritë</a:t>
            </a:r>
            <a:r>
              <a:rPr lang="en-GB" sz="2400" dirty="0"/>
              <a:t> e </a:t>
            </a:r>
            <a:r>
              <a:rPr lang="en-GB" sz="2400" dirty="0" err="1"/>
              <a:t>imazheve</a:t>
            </a:r>
            <a:r>
              <a:rPr lang="en-GB" sz="2400" dirty="0"/>
              <a:t>).</a:t>
            </a:r>
          </a:p>
          <a:p>
            <a:r>
              <a:rPr lang="en-GB" sz="2400" b="1" dirty="0" err="1"/>
              <a:t>Dallimi</a:t>
            </a:r>
            <a:r>
              <a:rPr lang="en-GB" sz="2400" dirty="0"/>
              <a:t> </a:t>
            </a:r>
            <a:r>
              <a:rPr lang="en-GB" sz="2400" dirty="0" err="1"/>
              <a:t>është</a:t>
            </a:r>
            <a:r>
              <a:rPr lang="en-GB" sz="2400" dirty="0"/>
              <a:t> se </a:t>
            </a:r>
            <a:r>
              <a:rPr lang="en-GB" sz="2400" dirty="0" err="1"/>
              <a:t>animacionet</a:t>
            </a:r>
            <a:r>
              <a:rPr lang="en-GB" sz="2400" dirty="0"/>
              <a:t> </a:t>
            </a:r>
            <a:r>
              <a:rPr lang="en-GB" sz="2400" dirty="0" err="1"/>
              <a:t>janë</a:t>
            </a:r>
            <a:r>
              <a:rPr lang="en-GB" sz="2400" dirty="0"/>
              <a:t> </a:t>
            </a:r>
            <a:r>
              <a:rPr lang="en-GB" sz="2400" dirty="0" err="1"/>
              <a:t>shumë</a:t>
            </a:r>
            <a:r>
              <a:rPr lang="en-GB" sz="2400" dirty="0"/>
              <a:t> </a:t>
            </a:r>
            <a:r>
              <a:rPr lang="en-GB" sz="2400" dirty="0" err="1"/>
              <a:t>më</a:t>
            </a:r>
            <a:r>
              <a:rPr lang="en-GB" sz="2400" dirty="0"/>
              <a:t> </a:t>
            </a:r>
            <a:r>
              <a:rPr lang="en-GB" sz="2400" dirty="0" err="1"/>
              <a:t>pak</a:t>
            </a:r>
            <a:r>
              <a:rPr lang="en-GB" sz="2400" dirty="0"/>
              <a:t> </a:t>
            </a:r>
            <a:r>
              <a:rPr lang="en-GB" sz="2400" dirty="0" err="1"/>
              <a:t>kërkuese</a:t>
            </a:r>
            <a:r>
              <a:rPr lang="en-GB" sz="2400" dirty="0"/>
              <a:t> </a:t>
            </a:r>
            <a:r>
              <a:rPr lang="en-GB" sz="2400" dirty="0" err="1"/>
              <a:t>për</a:t>
            </a:r>
            <a:r>
              <a:rPr lang="en-GB" sz="2400" dirty="0"/>
              <a:t> </a:t>
            </a:r>
            <a:r>
              <a:rPr lang="en-GB" sz="2400" dirty="0" err="1"/>
              <a:t>burime</a:t>
            </a:r>
            <a:r>
              <a:rPr lang="en-GB" sz="2400" dirty="0"/>
              <a:t> </a:t>
            </a:r>
            <a:r>
              <a:rPr lang="en-GB" sz="2400" dirty="0" err="1"/>
              <a:t>sesa</a:t>
            </a:r>
            <a:r>
              <a:rPr lang="en-GB" sz="2400" dirty="0"/>
              <a:t> </a:t>
            </a:r>
            <a:r>
              <a:rPr lang="en-GB" sz="2400" dirty="0" err="1"/>
              <a:t>skederët</a:t>
            </a:r>
            <a:r>
              <a:rPr lang="en-GB" sz="2400" dirty="0"/>
              <a:t> video.</a:t>
            </a:r>
          </a:p>
          <a:p>
            <a:endParaRPr lang="en-GB" sz="2400" dirty="0"/>
          </a:p>
          <a:p>
            <a:pPr marL="685800" lvl="1" indent="-457200">
              <a:buFont typeface="+mj-lt"/>
              <a:buAutoNum type="arabicPeriod"/>
            </a:pPr>
            <a:r>
              <a:rPr lang="en-GB" sz="2200" dirty="0"/>
              <a:t>FLC </a:t>
            </a:r>
            <a:r>
              <a:rPr lang="en-GB" sz="2200" dirty="0" err="1"/>
              <a:t>është</a:t>
            </a:r>
            <a:r>
              <a:rPr lang="en-GB" sz="2200" dirty="0"/>
              <a:t> </a:t>
            </a:r>
            <a:r>
              <a:rPr lang="en-GB" sz="2200" dirty="0" err="1"/>
              <a:t>një</a:t>
            </a:r>
            <a:r>
              <a:rPr lang="en-GB" sz="2200" dirty="0"/>
              <a:t> format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rëndësishëm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skederit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animacionit</a:t>
            </a:r>
            <a:r>
              <a:rPr lang="en-GB" sz="2200" dirty="0"/>
              <a:t> </a:t>
            </a:r>
            <a:r>
              <a:rPr lang="en-GB" sz="2200" dirty="0" err="1"/>
              <a:t>ose</a:t>
            </a:r>
            <a:r>
              <a:rPr lang="en-GB" sz="2200" dirty="0"/>
              <a:t> </a:t>
            </a:r>
            <a:r>
              <a:rPr lang="en-GB" sz="2200" dirty="0" err="1"/>
              <a:t>fotografisë</a:t>
            </a:r>
            <a:r>
              <a:rPr lang="en-GB" sz="2200" dirty="0"/>
              <a:t> </a:t>
            </a:r>
            <a:r>
              <a:rPr lang="en-GB" sz="2200" dirty="0" err="1"/>
              <a:t>lëvizëse</a:t>
            </a:r>
            <a:r>
              <a:rPr lang="en-GB" sz="2200" dirty="0"/>
              <a:t>; </a:t>
            </a:r>
            <a:r>
              <a:rPr lang="en-GB" sz="2200" dirty="0" err="1"/>
              <a:t>fillimisht</a:t>
            </a:r>
            <a:r>
              <a:rPr lang="en-GB" sz="2200" dirty="0"/>
              <a:t> u </a:t>
            </a:r>
            <a:r>
              <a:rPr lang="en-GB" sz="2200" dirty="0" err="1"/>
              <a:t>krijua</a:t>
            </a:r>
            <a:r>
              <a:rPr lang="en-GB" sz="2200" dirty="0"/>
              <a:t> </a:t>
            </a:r>
            <a:r>
              <a:rPr lang="en-GB" sz="2200" dirty="0" err="1"/>
              <a:t>nga</a:t>
            </a:r>
            <a:r>
              <a:rPr lang="en-GB" sz="2200" dirty="0"/>
              <a:t> Animation Pro. </a:t>
            </a:r>
            <a:r>
              <a:rPr lang="en-GB" sz="2200" dirty="0" err="1"/>
              <a:t>Një</a:t>
            </a:r>
            <a:r>
              <a:rPr lang="en-GB" sz="2200" dirty="0"/>
              <a:t> </a:t>
            </a:r>
            <a:r>
              <a:rPr lang="en-GB" sz="2200" dirty="0" err="1"/>
              <a:t>tjetër</a:t>
            </a:r>
            <a:r>
              <a:rPr lang="en-GB" sz="2200" dirty="0"/>
              <a:t> format, FLI, </a:t>
            </a:r>
            <a:r>
              <a:rPr lang="en-GB" sz="2200" dirty="0" err="1"/>
              <a:t>është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ngjashëm</a:t>
            </a:r>
            <a:r>
              <a:rPr lang="en-GB" sz="2200" dirty="0"/>
              <a:t> me FLC.</a:t>
            </a:r>
          </a:p>
          <a:p>
            <a:pPr marL="685800" lvl="1" indent="-457200">
              <a:buFont typeface="+mj-lt"/>
              <a:buAutoNum type="arabicPeriod"/>
            </a:pPr>
            <a:endParaRPr lang="en-GB" sz="2200" dirty="0"/>
          </a:p>
          <a:p>
            <a:pPr marL="685800" lvl="1" indent="-457200">
              <a:buFont typeface="+mj-lt"/>
              <a:buAutoNum type="arabicPeriod"/>
            </a:pPr>
            <a:r>
              <a:rPr lang="en-GB" sz="2200" dirty="0"/>
              <a:t>GL </a:t>
            </a:r>
            <a:r>
              <a:rPr lang="en-GB" sz="2200" dirty="0" err="1"/>
              <a:t>prodhon</a:t>
            </a:r>
            <a:r>
              <a:rPr lang="en-GB" sz="2200" dirty="0"/>
              <a:t> </a:t>
            </a:r>
            <a:r>
              <a:rPr lang="en-GB" sz="2200" dirty="0" err="1"/>
              <a:t>fotografi</a:t>
            </a:r>
            <a:r>
              <a:rPr lang="en-GB" sz="2200" dirty="0"/>
              <a:t> </a:t>
            </a:r>
            <a:r>
              <a:rPr lang="en-GB" sz="2200" dirty="0" err="1"/>
              <a:t>lëvizëse</a:t>
            </a:r>
            <a:r>
              <a:rPr lang="en-GB" sz="2200" dirty="0"/>
              <a:t> me </a:t>
            </a:r>
            <a:r>
              <a:rPr lang="en-GB" sz="2200" dirty="0" err="1"/>
              <a:t>cilësi</a:t>
            </a:r>
            <a:r>
              <a:rPr lang="en-GB" sz="2200" dirty="0"/>
              <a:t> </a:t>
            </a:r>
            <a:r>
              <a:rPr lang="en-GB" sz="2200" dirty="0" err="1"/>
              <a:t>disi</a:t>
            </a:r>
            <a:r>
              <a:rPr lang="en-GB" sz="2200" dirty="0"/>
              <a:t> </a:t>
            </a:r>
            <a:r>
              <a:rPr lang="en-GB" sz="2200" dirty="0" err="1"/>
              <a:t>më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mirë</a:t>
            </a:r>
            <a:r>
              <a:rPr lang="en-GB" sz="2200" dirty="0"/>
              <a:t>. </a:t>
            </a:r>
            <a:r>
              <a:rPr lang="en-GB" sz="2200" dirty="0" err="1"/>
              <a:t>Animacionet</a:t>
            </a:r>
            <a:r>
              <a:rPr lang="en-GB" sz="2200" dirty="0"/>
              <a:t> GL </a:t>
            </a:r>
            <a:r>
              <a:rPr lang="en-GB" sz="2200" dirty="0" err="1"/>
              <a:t>gjithashtu</a:t>
            </a:r>
            <a:r>
              <a:rPr lang="en-GB" sz="2200" dirty="0"/>
              <a:t> </a:t>
            </a:r>
            <a:r>
              <a:rPr lang="en-GB" sz="2200" dirty="0" err="1"/>
              <a:t>zakonisht</a:t>
            </a:r>
            <a:r>
              <a:rPr lang="en-GB" sz="2200" dirty="0"/>
              <a:t> </a:t>
            </a:r>
            <a:r>
              <a:rPr lang="en-GB" sz="2200" dirty="0" err="1"/>
              <a:t>mund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trajtojnë</a:t>
            </a:r>
            <a:r>
              <a:rPr lang="en-GB" sz="2200" dirty="0"/>
              <a:t> </a:t>
            </a:r>
            <a:r>
              <a:rPr lang="en-GB" sz="2200" dirty="0" err="1"/>
              <a:t>madhësi</a:t>
            </a:r>
            <a:r>
              <a:rPr lang="en-GB" sz="2200" dirty="0"/>
              <a:t> </a:t>
            </a:r>
            <a:r>
              <a:rPr lang="en-GB" sz="2200" dirty="0" err="1"/>
              <a:t>më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mëdha</a:t>
            </a:r>
            <a:r>
              <a:rPr lang="en-GB" sz="2200" dirty="0"/>
              <a:t> </a:t>
            </a:r>
            <a:r>
              <a:rPr lang="en-GB" sz="2200" dirty="0" err="1"/>
              <a:t>skederësh</a:t>
            </a:r>
            <a:r>
              <a:rPr lang="en-GB" sz="2200" dirty="0"/>
              <a:t>.</a:t>
            </a:r>
          </a:p>
          <a:p>
            <a:pPr marL="685800" lvl="1" indent="-457200">
              <a:buFont typeface="+mj-lt"/>
              <a:buAutoNum type="arabicPeriod"/>
            </a:pPr>
            <a:endParaRPr lang="en-GB" sz="2200" dirty="0"/>
          </a:p>
          <a:p>
            <a:pPr marL="685800" lvl="1" indent="-457200">
              <a:buFont typeface="+mj-lt"/>
              <a:buAutoNum type="arabicPeriod"/>
            </a:pPr>
            <a:r>
              <a:rPr lang="en-GB" sz="2200" dirty="0" err="1"/>
              <a:t>Shumë</a:t>
            </a:r>
            <a:r>
              <a:rPr lang="en-GB" sz="2200" dirty="0"/>
              <a:t> </a:t>
            </a:r>
            <a:r>
              <a:rPr lang="en-GB" sz="2200" dirty="0" err="1"/>
              <a:t>formate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vjetra</a:t>
            </a:r>
            <a:r>
              <a:rPr lang="en-GB" sz="2200" dirty="0"/>
              <a:t> </a:t>
            </a:r>
            <a:r>
              <a:rPr lang="en-GB" sz="2200" dirty="0" err="1"/>
              <a:t>përdoren</a:t>
            </a:r>
            <a:r>
              <a:rPr lang="en-GB" sz="2200" dirty="0"/>
              <a:t> </a:t>
            </a:r>
            <a:r>
              <a:rPr lang="en-GB" sz="2200" dirty="0" err="1"/>
              <a:t>për</a:t>
            </a:r>
            <a:r>
              <a:rPr lang="en-GB" sz="2200" dirty="0"/>
              <a:t> </a:t>
            </a:r>
            <a:r>
              <a:rPr lang="en-GB" sz="2200" dirty="0" err="1"/>
              <a:t>animacion</a:t>
            </a:r>
            <a:r>
              <a:rPr lang="en-GB" sz="2200" dirty="0"/>
              <a:t>, </a:t>
            </a:r>
            <a:r>
              <a:rPr lang="en-GB" sz="2200" dirty="0" err="1"/>
              <a:t>si</a:t>
            </a:r>
            <a:r>
              <a:rPr lang="en-GB" sz="2200" dirty="0"/>
              <a:t> DL </a:t>
            </a:r>
            <a:r>
              <a:rPr lang="en-GB" sz="2200" dirty="0" err="1"/>
              <a:t>dhe</a:t>
            </a:r>
            <a:r>
              <a:rPr lang="en-GB" sz="2200" dirty="0"/>
              <a:t> Amiga IFF, </a:t>
            </a:r>
            <a:r>
              <a:rPr lang="en-GB" sz="2200" dirty="0" err="1"/>
              <a:t>si</a:t>
            </a:r>
            <a:r>
              <a:rPr lang="en-GB" sz="2200" dirty="0"/>
              <a:t> </a:t>
            </a:r>
            <a:r>
              <a:rPr lang="en-GB" sz="2200" dirty="0" err="1"/>
              <a:t>dhe</a:t>
            </a:r>
            <a:r>
              <a:rPr lang="en-GB" sz="2200" dirty="0"/>
              <a:t> </a:t>
            </a:r>
            <a:r>
              <a:rPr lang="en-GB" sz="2200" dirty="0" err="1"/>
              <a:t>alternativa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tilla </a:t>
            </a:r>
            <a:r>
              <a:rPr lang="en-GB" sz="2200" dirty="0" err="1"/>
              <a:t>si</a:t>
            </a:r>
            <a:r>
              <a:rPr lang="en-GB" sz="2200" dirty="0"/>
              <a:t> Apple </a:t>
            </a:r>
            <a:r>
              <a:rPr lang="en-GB" sz="2200" dirty="0" err="1"/>
              <a:t>Quicktime</a:t>
            </a:r>
            <a:r>
              <a:rPr lang="en-GB" sz="2200" dirty="0"/>
              <a:t>. </a:t>
            </a:r>
            <a:r>
              <a:rPr lang="en-GB" sz="2200" dirty="0" err="1"/>
              <a:t>Dhe</a:t>
            </a:r>
            <a:r>
              <a:rPr lang="en-GB" sz="2200" dirty="0"/>
              <a:t>, </a:t>
            </a:r>
            <a:r>
              <a:rPr lang="en-GB" sz="2200" dirty="0" err="1"/>
              <a:t>sigurisht</a:t>
            </a:r>
            <a:r>
              <a:rPr lang="en-GB" sz="2200" dirty="0"/>
              <a:t>, ka </a:t>
            </a:r>
            <a:r>
              <a:rPr lang="en-GB" sz="2200" dirty="0" err="1"/>
              <a:t>edhe</a:t>
            </a:r>
            <a:r>
              <a:rPr lang="en-GB" sz="2200" dirty="0"/>
              <a:t> </a:t>
            </a:r>
            <a:r>
              <a:rPr lang="en-GB" sz="2200" dirty="0" err="1"/>
              <a:t>skederë</a:t>
            </a:r>
            <a:r>
              <a:rPr lang="en-GB" sz="2200" dirty="0"/>
              <a:t> </a:t>
            </a:r>
            <a:r>
              <a:rPr lang="en-GB" sz="2200" dirty="0" err="1"/>
              <a:t>të</a:t>
            </a:r>
            <a:r>
              <a:rPr lang="en-GB" sz="2200" dirty="0"/>
              <a:t> </a:t>
            </a:r>
            <a:r>
              <a:rPr lang="en-GB" sz="2200" dirty="0" err="1"/>
              <a:t>animuar</a:t>
            </a:r>
            <a:r>
              <a:rPr lang="en-GB" sz="2200" dirty="0"/>
              <a:t> GIF89.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ACC94-1CD4-4E5D-EE01-315E9E7E2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C0050-9481-D9F4-D175-22281A0B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7E349-35E1-11CB-042C-71D369119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081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1AE40-D3BD-C351-6857-6ABBE16A3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q-AL" dirty="0"/>
              <a:t>PS dhe PDF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AB170-BCB9-BF3F-9FDE-839137BDE7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q-AL" dirty="0" err="1"/>
              <a:t>PostScript</a:t>
            </a:r>
            <a:r>
              <a:rPr lang="sq-AL" dirty="0"/>
              <a:t> është një gjuhë e rëndësishme për </a:t>
            </a:r>
            <a:r>
              <a:rPr lang="sq-AL" dirty="0" err="1"/>
              <a:t>radhitje.Shumë</a:t>
            </a:r>
            <a:r>
              <a:rPr lang="sq-AL" dirty="0"/>
              <a:t> </a:t>
            </a:r>
            <a:r>
              <a:rPr lang="sq-AL" dirty="0" err="1"/>
              <a:t>printera</a:t>
            </a:r>
            <a:r>
              <a:rPr lang="sq-AL" dirty="0"/>
              <a:t> të nivelit të lartë kanë një përkthyes </a:t>
            </a:r>
            <a:r>
              <a:rPr lang="sq-AL" dirty="0" err="1"/>
              <a:t>PostScript</a:t>
            </a:r>
            <a:r>
              <a:rPr lang="sq-AL" dirty="0"/>
              <a:t> të integruar në to.</a:t>
            </a:r>
          </a:p>
          <a:p>
            <a:r>
              <a:rPr lang="sq-AL" dirty="0" err="1"/>
              <a:t>PostScript</a:t>
            </a:r>
            <a:r>
              <a:rPr lang="sq-AL" dirty="0"/>
              <a:t> është një gjuhë e figurës e bazuar në vektor, në vend të </a:t>
            </a:r>
            <a:r>
              <a:rPr lang="sq-AL" dirty="0" err="1"/>
              <a:t>pikselit</a:t>
            </a:r>
            <a:r>
              <a:rPr lang="sq-AL" dirty="0"/>
              <a:t>.</a:t>
            </a:r>
          </a:p>
          <a:p>
            <a:r>
              <a:rPr lang="sq-AL" dirty="0"/>
              <a:t>Elementet e faqes përcaktohen në thelb në termat e vektorëve.</a:t>
            </a:r>
          </a:p>
          <a:p>
            <a:pPr lvl="1"/>
            <a:r>
              <a:rPr lang="sq-AL" dirty="0"/>
              <a:t>Me fontet e përcaktuara në këtë mënyrë, </a:t>
            </a:r>
            <a:r>
              <a:rPr lang="sq-AL" dirty="0" err="1"/>
              <a:t>PostScript</a:t>
            </a:r>
            <a:r>
              <a:rPr lang="sq-AL" dirty="0"/>
              <a:t> përfshin tekst si dhe grafikë vektoriale (Imazhet e hartuara me bit) </a:t>
            </a:r>
          </a:p>
          <a:p>
            <a:pPr lvl="1"/>
            <a:r>
              <a:rPr lang="sq-AL" dirty="0"/>
              <a:t>GL mund të përfshihen gjithashtu në </a:t>
            </a:r>
            <a:r>
              <a:rPr lang="sq-AL" dirty="0" err="1"/>
              <a:t>skederët</a:t>
            </a:r>
            <a:r>
              <a:rPr lang="sq-AL" dirty="0"/>
              <a:t> e daljes.</a:t>
            </a:r>
          </a:p>
          <a:p>
            <a:pPr lvl="1"/>
            <a:r>
              <a:rPr lang="sq-AL" dirty="0" err="1"/>
              <a:t>Skederët</a:t>
            </a:r>
            <a:r>
              <a:rPr lang="sq-AL" dirty="0"/>
              <a:t> e </a:t>
            </a:r>
            <a:r>
              <a:rPr lang="sq-AL" dirty="0" err="1"/>
              <a:t>kapsuluar</a:t>
            </a:r>
            <a:r>
              <a:rPr lang="sq-AL" dirty="0"/>
              <a:t> </a:t>
            </a:r>
            <a:r>
              <a:rPr lang="sq-AL" dirty="0" err="1"/>
              <a:t>PostScript</a:t>
            </a:r>
            <a:r>
              <a:rPr lang="sq-AL" dirty="0"/>
              <a:t> shtojnë disa informacione për përfshirjen e </a:t>
            </a:r>
            <a:r>
              <a:rPr lang="sq-AL" dirty="0" err="1"/>
              <a:t>skederëve</a:t>
            </a:r>
            <a:r>
              <a:rPr lang="sq-AL" dirty="0"/>
              <a:t> </a:t>
            </a:r>
            <a:r>
              <a:rPr lang="sq-AL" dirty="0" err="1"/>
              <a:t>PostScript</a:t>
            </a:r>
            <a:r>
              <a:rPr lang="sq-AL" dirty="0"/>
              <a:t> në një dokument tjetër.</a:t>
            </a:r>
          </a:p>
          <a:p>
            <a:pPr lvl="1"/>
            <a:r>
              <a:rPr lang="sq-AL" dirty="0"/>
              <a:t>Gjuha e përshkrimit të faqes </a:t>
            </a:r>
            <a:r>
              <a:rPr lang="sq-AL" dirty="0" err="1"/>
              <a:t>PostScript</a:t>
            </a:r>
            <a:r>
              <a:rPr lang="sq-AL" dirty="0"/>
              <a:t> në vetvete nuk ofron </a:t>
            </a:r>
            <a:r>
              <a:rPr lang="sq-AL" dirty="0" err="1"/>
              <a:t>kompresim</a:t>
            </a:r>
            <a:r>
              <a:rPr lang="sq-AL" dirty="0"/>
              <a:t>: </a:t>
            </a:r>
            <a:r>
              <a:rPr lang="sq-AL" dirty="0" err="1"/>
              <a:t>Skederi</a:t>
            </a:r>
            <a:r>
              <a:rPr lang="sq-AL" dirty="0"/>
              <a:t> i </a:t>
            </a:r>
            <a:r>
              <a:rPr lang="sq-AL" dirty="0" err="1"/>
              <a:t>postscriptit</a:t>
            </a:r>
            <a:r>
              <a:rPr lang="sq-AL" dirty="0"/>
              <a:t> ruhet si ASCII</a:t>
            </a:r>
          </a:p>
          <a:p>
            <a:r>
              <a:rPr lang="sq-AL" dirty="0"/>
              <a:t>Një gjuhë tjetër e tekstit + figurave ka filluar të zëvendësojë </a:t>
            </a:r>
            <a:r>
              <a:rPr lang="sq-AL" dirty="0" err="1"/>
              <a:t>PostScript</a:t>
            </a:r>
            <a:r>
              <a:rPr lang="sq-AL" dirty="0"/>
              <a:t>: </a:t>
            </a:r>
            <a:r>
              <a:rPr lang="sq-AL" dirty="0" err="1"/>
              <a:t>Adobe</a:t>
            </a:r>
            <a:r>
              <a:rPr lang="sq-AL" dirty="0"/>
              <a:t> </a:t>
            </a:r>
            <a:r>
              <a:rPr lang="sq-AL" dirty="0" err="1"/>
              <a:t>Systems</a:t>
            </a:r>
            <a:r>
              <a:rPr lang="sq-AL" dirty="0"/>
              <a:t> </a:t>
            </a:r>
            <a:r>
              <a:rPr lang="sq-AL" dirty="0" err="1"/>
              <a:t>Inc</a:t>
            </a:r>
            <a:r>
              <a:rPr lang="sq-AL" dirty="0"/>
              <a:t>. përfshin </a:t>
            </a:r>
            <a:r>
              <a:rPr lang="sq-AL" dirty="0" err="1"/>
              <a:t>kompresimin</a:t>
            </a:r>
            <a:r>
              <a:rPr lang="sq-AL" dirty="0"/>
              <a:t> LZW në formatin e tij të </a:t>
            </a:r>
            <a:r>
              <a:rPr lang="sq-AL" dirty="0" err="1"/>
              <a:t>skederit</a:t>
            </a:r>
            <a:r>
              <a:rPr lang="sq-AL" dirty="0"/>
              <a:t> </a:t>
            </a:r>
            <a:r>
              <a:rPr lang="sq-AL" dirty="0" err="1"/>
              <a:t>Portable</a:t>
            </a:r>
            <a:r>
              <a:rPr lang="sq-AL" dirty="0"/>
              <a:t> </a:t>
            </a:r>
            <a:r>
              <a:rPr lang="sq-AL" dirty="0" err="1"/>
              <a:t>Document</a:t>
            </a:r>
            <a:r>
              <a:rPr lang="sq-AL" dirty="0"/>
              <a:t> Format (PDF). </a:t>
            </a:r>
          </a:p>
          <a:p>
            <a:pPr lvl="1"/>
            <a:r>
              <a:rPr lang="sq-AL" dirty="0" err="1"/>
              <a:t>Skederët</a:t>
            </a:r>
            <a:r>
              <a:rPr lang="sq-AL" dirty="0"/>
              <a:t> PDF që nuk përfshijnë imazhe kanë përafërsisht të njëjtin raport </a:t>
            </a:r>
            <a:r>
              <a:rPr lang="sq-AL" dirty="0" err="1"/>
              <a:t>kompresimi</a:t>
            </a:r>
            <a:r>
              <a:rPr lang="sq-AL" dirty="0"/>
              <a:t>, 2:1 ose 3:1, siç kanë </a:t>
            </a:r>
            <a:r>
              <a:rPr lang="sq-AL" dirty="0" err="1"/>
              <a:t>skederët</a:t>
            </a:r>
            <a:r>
              <a:rPr lang="sq-AL" dirty="0"/>
              <a:t> e ngjeshur me mjete të tjera </a:t>
            </a:r>
            <a:r>
              <a:rPr lang="sq-AL" dirty="0" err="1"/>
              <a:t>kompresimi</a:t>
            </a:r>
            <a:r>
              <a:rPr lang="sq-AL" dirty="0"/>
              <a:t> të bazuara në LZW</a:t>
            </a:r>
          </a:p>
          <a:p>
            <a:endParaRPr lang="sq-AL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8CAEE-A530-1C80-F8BE-DE4B02ECD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C832-AC86-E5D9-5579-DA984C282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3C533-2664-94F2-96EF-590B60DF2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448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A352B-7B80-D0B3-BDF6-42F518E0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Some other JPEG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5C0B7-8923-2BEE-1FDA-E50038008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/>
              <a:t>Microsoft Windows </a:t>
            </a:r>
            <a:r>
              <a:rPr lang="en-GB" sz="2400" b="1" dirty="0" err="1"/>
              <a:t>MetaFile</a:t>
            </a:r>
            <a:r>
              <a:rPr lang="en-GB" sz="2400" b="1" dirty="0"/>
              <a:t> (WMF) </a:t>
            </a:r>
            <a:r>
              <a:rPr lang="en-GB" sz="2400" dirty="0" err="1"/>
              <a:t>është</a:t>
            </a:r>
            <a:r>
              <a:rPr lang="en-GB" sz="2400" dirty="0"/>
              <a:t> </a:t>
            </a:r>
            <a:r>
              <a:rPr lang="en-GB" sz="2400" dirty="0" err="1"/>
              <a:t>formati</a:t>
            </a:r>
            <a:r>
              <a:rPr lang="en-GB" sz="2400" dirty="0"/>
              <a:t> </a:t>
            </a:r>
            <a:r>
              <a:rPr lang="en-GB" sz="2400" dirty="0" err="1"/>
              <a:t>origjinal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US" sz="2400" dirty="0" err="1"/>
              <a:t>skederit</a:t>
            </a:r>
            <a:r>
              <a:rPr lang="en-GB" sz="2400" dirty="0"/>
              <a:t> </a:t>
            </a:r>
            <a:r>
              <a:rPr lang="en-GB" sz="2400" dirty="0" err="1"/>
              <a:t>vektor</a:t>
            </a:r>
            <a:r>
              <a:rPr lang="en-GB" sz="2400" dirty="0"/>
              <a:t> </a:t>
            </a:r>
            <a:r>
              <a:rPr lang="en-GB" sz="2400" dirty="0" err="1"/>
              <a:t>për</a:t>
            </a:r>
            <a:r>
              <a:rPr lang="en-GB" sz="2400" dirty="0"/>
              <a:t> </a:t>
            </a:r>
            <a:r>
              <a:rPr lang="en-GB" sz="2400" dirty="0" err="1"/>
              <a:t>mjedisin</a:t>
            </a:r>
            <a:r>
              <a:rPr lang="en-GB" sz="2400" dirty="0"/>
              <a:t> </a:t>
            </a:r>
            <a:r>
              <a:rPr lang="en-GB" sz="2400" dirty="0" err="1"/>
              <a:t>operativ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Microsoft Windows.</a:t>
            </a:r>
          </a:p>
          <a:p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err="1"/>
              <a:t>Përbëhet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koleksion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thirrjeve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funksionit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pajisjes</a:t>
            </a:r>
            <a:r>
              <a:rPr lang="en-GB" sz="2400" dirty="0"/>
              <a:t> </a:t>
            </a:r>
            <a:r>
              <a:rPr lang="en-GB" sz="2400" dirty="0" err="1"/>
              <a:t>grafike</a:t>
            </a:r>
            <a:r>
              <a:rPr lang="en-GB" sz="2400" dirty="0"/>
              <a:t> </a:t>
            </a:r>
            <a:r>
              <a:rPr lang="en-GB" sz="2400" dirty="0" err="1"/>
              <a:t>lnteface</a:t>
            </a:r>
            <a:r>
              <a:rPr lang="en-GB" sz="2400" dirty="0"/>
              <a:t> (</a:t>
            </a:r>
            <a:r>
              <a:rPr lang="en-GB" sz="2400" dirty="0" err="1"/>
              <a:t>GDl</a:t>
            </a:r>
            <a:r>
              <a:rPr lang="en-GB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US" sz="2400" b="1" dirty="0"/>
              <a:t>Microsoft Windows: BMP (</a:t>
            </a:r>
            <a:r>
              <a:rPr lang="en-US" sz="2400" b="1" dirty="0" err="1"/>
              <a:t>BitMap</a:t>
            </a:r>
            <a:r>
              <a:rPr lang="en-US" sz="2400" b="1" dirty="0"/>
              <a:t>) - </a:t>
            </a:r>
            <a:r>
              <a:rPr lang="en-US" sz="2400" dirty="0" err="1"/>
              <a:t>formati</a:t>
            </a:r>
            <a:r>
              <a:rPr lang="en-US" sz="2400" dirty="0"/>
              <a:t> </a:t>
            </a:r>
            <a:r>
              <a:rPr lang="en-US" sz="2400" dirty="0" err="1"/>
              <a:t>kryesor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skederit</a:t>
            </a:r>
            <a:r>
              <a:rPr lang="en-US" sz="2400" dirty="0"/>
              <a:t> standard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sistemit</a:t>
            </a:r>
            <a:r>
              <a:rPr lang="en-US" sz="2400" dirty="0"/>
              <a:t> </a:t>
            </a:r>
            <a:r>
              <a:rPr lang="en-US" sz="2400" dirty="0" err="1"/>
              <a:t>grafikë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Microsoft Windows,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përdorur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Paint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programe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tjera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5D6B3-FD85-920E-7E99-46340E9ED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158DA-0E59-6827-7DC1-485198E62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7684C-64D9-A2C6-AB6D-C24796E14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327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AC330-A832-E59D-DED3-B45120C8C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q-AL" dirty="0" err="1"/>
              <a:t>Some</a:t>
            </a:r>
            <a:r>
              <a:rPr lang="sq-AL" dirty="0"/>
              <a:t> </a:t>
            </a:r>
            <a:r>
              <a:rPr lang="sq-AL" dirty="0" err="1"/>
              <a:t>other</a:t>
            </a:r>
            <a:r>
              <a:rPr lang="sq-AL" dirty="0"/>
              <a:t> JPEG </a:t>
            </a:r>
            <a:r>
              <a:rPr lang="sq-AL" dirty="0" err="1"/>
              <a:t>Formats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D7B9F-E726-A31D-82D2-810451E9E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q-AL" b="1" dirty="0"/>
              <a:t>Macintosh : PAINT </a:t>
            </a:r>
            <a:r>
              <a:rPr lang="sq-AL" b="1" dirty="0" err="1"/>
              <a:t>and</a:t>
            </a:r>
            <a:r>
              <a:rPr lang="sq-AL" b="1" dirty="0"/>
              <a:t> PICT:</a:t>
            </a:r>
          </a:p>
          <a:p>
            <a:endParaRPr lang="sq-AL" sz="100" dirty="0"/>
          </a:p>
          <a:p>
            <a:pPr marL="731520" lvl="1" indent="-457200">
              <a:buFont typeface="+mj-lt"/>
              <a:buAutoNum type="arabicPeriod"/>
            </a:pPr>
            <a:r>
              <a:rPr lang="sq-AL" dirty="0"/>
              <a:t>PAINT u përdor fillimisht në programin </a:t>
            </a:r>
            <a:r>
              <a:rPr lang="sq-AL" dirty="0" err="1"/>
              <a:t>MacPaint</a:t>
            </a:r>
            <a:r>
              <a:rPr lang="sq-AL" dirty="0"/>
              <a:t>, fillimisht vetëm për imazhet pikturë njëngjyrëshe.</a:t>
            </a:r>
          </a:p>
          <a:p>
            <a:pPr marL="731520" lvl="1" indent="-457200">
              <a:buFont typeface="+mj-lt"/>
              <a:buAutoNum type="arabicPeriod"/>
            </a:pPr>
            <a:endParaRPr lang="sq-AL" dirty="0"/>
          </a:p>
          <a:p>
            <a:pPr marL="731520" lvl="1" indent="-457200">
              <a:buFont typeface="+mj-lt"/>
              <a:buAutoNum type="arabicPeriod"/>
            </a:pPr>
            <a:r>
              <a:rPr lang="sq-AL" dirty="0"/>
              <a:t>PICT përdoret në </a:t>
            </a:r>
            <a:r>
              <a:rPr lang="sq-AL" dirty="0" err="1"/>
              <a:t>MacDraw</a:t>
            </a:r>
            <a:r>
              <a:rPr lang="sq-AL" dirty="0"/>
              <a:t> (një program vizatimi i bazuar në vektor) për ruajtjen e grafikëve të strukturuar.</a:t>
            </a:r>
          </a:p>
          <a:p>
            <a:endParaRPr lang="sq-AL" dirty="0"/>
          </a:p>
          <a:p>
            <a:r>
              <a:rPr lang="sq-AL" b="1" dirty="0"/>
              <a:t>X-</a:t>
            </a:r>
            <a:r>
              <a:rPr lang="sq-AL" b="1" dirty="0" err="1"/>
              <a:t>windows</a:t>
            </a:r>
            <a:r>
              <a:rPr lang="sq-AL" b="1" dirty="0"/>
              <a:t>: PPM(</a:t>
            </a:r>
            <a:r>
              <a:rPr lang="sq-AL" b="1" dirty="0" err="1"/>
              <a:t>Portable</a:t>
            </a:r>
            <a:r>
              <a:rPr lang="sq-AL" b="1" dirty="0"/>
              <a:t> </a:t>
            </a:r>
            <a:r>
              <a:rPr lang="sq-AL" b="1" dirty="0" err="1"/>
              <a:t>PixMap</a:t>
            </a:r>
            <a:r>
              <a:rPr lang="sq-AL" b="1" dirty="0"/>
              <a:t>)</a:t>
            </a:r>
          </a:p>
          <a:p>
            <a:endParaRPr lang="sq-AL" sz="100" dirty="0"/>
          </a:p>
          <a:p>
            <a:pPr lvl="1"/>
            <a:r>
              <a:rPr lang="sq-AL" dirty="0"/>
              <a:t>Ky format grafik në sistemin X Windows për ruajtjen e ikonave, sfondeve, etj. PPM mbështet </a:t>
            </a:r>
            <a:r>
              <a:rPr lang="sq-AL" dirty="0" err="1"/>
              <a:t>bitmap</a:t>
            </a:r>
            <a:r>
              <a:rPr lang="sq-AL" dirty="0"/>
              <a:t> me ngjyra 24-bit</a:t>
            </a:r>
          </a:p>
          <a:p>
            <a:endParaRPr lang="sq-AL" dirty="0"/>
          </a:p>
          <a:p>
            <a:endParaRPr lang="sq-AL" dirty="0"/>
          </a:p>
          <a:p>
            <a:endParaRPr lang="sq-AL" dirty="0"/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7F01C-ECC5-C9A6-8608-72F72A833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4F8A5-537D-EB1D-D00B-89BFEC887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456FD-539E-A1AC-F953-76032480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581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6015A-66A3-1DA3-6F77-5BF026F77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88D6C-1AE7-D930-8C3C-282D8EDF8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0" dirty="0">
                <a:solidFill>
                  <a:srgbClr val="CA9421"/>
                </a:solidFill>
              </a:rPr>
              <a:t>?</a:t>
            </a:r>
            <a:endParaRPr lang="sq-AL" sz="24000" dirty="0">
              <a:solidFill>
                <a:srgbClr val="CA942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03BFF-64A7-D4CA-1BA7-5FE4B3879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E3349-1DC5-62AE-DD93-808C21118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15FC8-B5F5-C62B-A3F0-83A393146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99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4AC7B-1630-91E3-214A-309A60953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1-BIT </a:t>
            </a:r>
            <a:r>
              <a:rPr lang="sq-AL" dirty="0" err="1"/>
              <a:t>Images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AC789-FC17-4DCA-BC68-79A33F2C4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Figura</a:t>
            </a:r>
            <a:r>
              <a:rPr lang="en-GB" dirty="0"/>
              <a:t> 1 </a:t>
            </a:r>
            <a:r>
              <a:rPr lang="en-GB" dirty="0" err="1"/>
              <a:t>tregon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</a:t>
            </a:r>
            <a:r>
              <a:rPr lang="en-GB" dirty="0" err="1"/>
              <a:t>pikturë</a:t>
            </a:r>
            <a:r>
              <a:rPr lang="en-GB" dirty="0"/>
              <a:t> </a:t>
            </a:r>
            <a:r>
              <a:rPr lang="en-GB" dirty="0" err="1"/>
              <a:t>njëngjyrëshe</a:t>
            </a:r>
            <a:r>
              <a:rPr lang="en-GB" dirty="0"/>
              <a:t> 1-bit ("Lena“)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Nga </a:t>
            </a:r>
            <a:r>
              <a:rPr lang="en-GB" dirty="0" err="1"/>
              <a:t>shkencëtarët</a:t>
            </a:r>
            <a:r>
              <a:rPr lang="en-GB" dirty="0"/>
              <a:t> e </a:t>
            </a:r>
            <a:r>
              <a:rPr lang="en-GB" dirty="0" err="1"/>
              <a:t>multimedias</a:t>
            </a:r>
            <a:r>
              <a:rPr lang="en-GB" dirty="0"/>
              <a:t> : </a:t>
            </a:r>
            <a:r>
              <a:rPr lang="en-GB" dirty="0" err="1"/>
              <a:t>ky</a:t>
            </a:r>
            <a:r>
              <a:rPr lang="en-GB" dirty="0"/>
              <a:t> </a:t>
            </a:r>
            <a:r>
              <a:rPr lang="en-GB" dirty="0" err="1"/>
              <a:t>është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standard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përdoret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ilustruar</a:t>
            </a:r>
            <a:r>
              <a:rPr lang="en-GB" dirty="0"/>
              <a:t> </a:t>
            </a:r>
            <a:r>
              <a:rPr lang="en-GB" dirty="0" err="1"/>
              <a:t>shumë</a:t>
            </a:r>
            <a:r>
              <a:rPr lang="en-GB" dirty="0"/>
              <a:t> </a:t>
            </a:r>
            <a:r>
              <a:rPr lang="en-GB" dirty="0" err="1"/>
              <a:t>algoritme</a:t>
            </a:r>
            <a:r>
              <a:rPr lang="en-GB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imazh</a:t>
            </a:r>
            <a:r>
              <a:rPr lang="en-GB" dirty="0"/>
              <a:t> </a:t>
            </a:r>
            <a:r>
              <a:rPr lang="en-GB" dirty="0" err="1"/>
              <a:t>pikturë</a:t>
            </a:r>
            <a:r>
              <a:rPr lang="en-GB" dirty="0"/>
              <a:t> </a:t>
            </a:r>
            <a:r>
              <a:rPr lang="en-GB" dirty="0" err="1"/>
              <a:t>njëngjyrëshe</a:t>
            </a:r>
            <a:r>
              <a:rPr lang="en-GB" dirty="0"/>
              <a:t> 640 x 480 </a:t>
            </a:r>
            <a:r>
              <a:rPr lang="en-GB" dirty="0" err="1"/>
              <a:t>kërkon</a:t>
            </a:r>
            <a:r>
              <a:rPr lang="en-GB" dirty="0"/>
              <a:t> 38,4 </a:t>
            </a:r>
            <a:r>
              <a:rPr lang="en-GB" dirty="0" err="1"/>
              <a:t>kilobajt</a:t>
            </a:r>
            <a:r>
              <a:rPr lang="en-GB" dirty="0"/>
              <a:t> </a:t>
            </a:r>
            <a:r>
              <a:rPr lang="en-GB" dirty="0" err="1"/>
              <a:t>hapësirë</a:t>
            </a:r>
            <a:r>
              <a:rPr lang="en-GB" dirty="0"/>
              <a:t> </a:t>
            </a:r>
            <a:r>
              <a:rPr lang="en-GB" dirty="0" err="1"/>
              <a:t>ruajtëse</a:t>
            </a:r>
            <a:r>
              <a:rPr lang="en-GB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 err="1"/>
              <a:t>Imazhet</a:t>
            </a:r>
            <a:r>
              <a:rPr lang="en-GB" dirty="0"/>
              <a:t> </a:t>
            </a:r>
            <a:r>
              <a:rPr lang="en-GB" dirty="0" err="1"/>
              <a:t>monokrome</a:t>
            </a:r>
            <a:r>
              <a:rPr lang="en-GB" dirty="0"/>
              <a:t> I-bit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kënaqshme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fotografitë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përmbajnë</a:t>
            </a:r>
            <a:r>
              <a:rPr lang="en-GB" dirty="0"/>
              <a:t> </a:t>
            </a:r>
            <a:r>
              <a:rPr lang="en-GB" dirty="0" err="1"/>
              <a:t>vetëm</a:t>
            </a:r>
            <a:r>
              <a:rPr lang="en-GB" dirty="0"/>
              <a:t> </a:t>
            </a:r>
            <a:r>
              <a:rPr lang="en-GB" dirty="0" err="1"/>
              <a:t>grafikë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tekst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thjeshtë</a:t>
            </a:r>
            <a:r>
              <a:rPr lang="en-GB" dirty="0"/>
              <a:t>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8F6F1-B96F-DA93-13D4-6E1DD50A4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12A7E-D977-A167-E8D2-260BE1053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CDB43-2543-D050-1B3F-0CBCBBC9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7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FB615-CE6B-EECE-E9F9-41BDDA6BA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1-BIT </a:t>
            </a:r>
            <a:r>
              <a:rPr lang="sq-AL" dirty="0" err="1"/>
              <a:t>Images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0F944-EEA0-F4E1-9F0B-CD698270A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Monochrome 1-bit “Lena” image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EB3E2-1297-2DB8-574E-D984CBFD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C4BC7-03EB-473D-B7CC-CD7529071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85426-F55E-F495-126A-93A53EF4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F854C9-30B9-7E9C-E78E-55BAFFEA2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6" y="2610170"/>
            <a:ext cx="2982703" cy="296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423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3DBC2-ACDF-027C-A1C3-1CA058B2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8-bit </a:t>
            </a:r>
            <a:r>
              <a:rPr lang="sq-AL" dirty="0" err="1"/>
              <a:t>Gray-Level</a:t>
            </a:r>
            <a:r>
              <a:rPr lang="sq-AL" dirty="0"/>
              <a:t> </a:t>
            </a:r>
            <a:r>
              <a:rPr lang="sq-AL" dirty="0" err="1"/>
              <a:t>Images</a:t>
            </a:r>
            <a:endParaRPr lang="sq-A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67AC2-9CDF-4A76-1A84-2CEB0D66F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Tani merrni parasysh një imazh 8-bit - domethënë, një për të cilin çdo </a:t>
            </a:r>
            <a:r>
              <a:rPr lang="sq-AL" dirty="0" err="1"/>
              <a:t>piksel</a:t>
            </a:r>
            <a:r>
              <a:rPr lang="sq-AL" dirty="0"/>
              <a:t> ka një ngjyre gri midis 0 dhe 255. </a:t>
            </a:r>
          </a:p>
          <a:p>
            <a:r>
              <a:rPr lang="sq-AL" dirty="0"/>
              <a:t>Çdo </a:t>
            </a:r>
            <a:r>
              <a:rPr lang="sq-AL" dirty="0" err="1"/>
              <a:t>piksel</a:t>
            </a:r>
            <a:r>
              <a:rPr lang="sq-AL" dirty="0"/>
              <a:t> përfaqësohet nga një bajt i vetëm - për shembull, një </a:t>
            </a:r>
            <a:r>
              <a:rPr lang="sq-AL" dirty="0" err="1"/>
              <a:t>piksel</a:t>
            </a:r>
            <a:r>
              <a:rPr lang="sq-AL" dirty="0"/>
              <a:t> i errët mund të ketë një vlerë prej 10 dhe një </a:t>
            </a:r>
            <a:r>
              <a:rPr lang="sq-AL" dirty="0" err="1"/>
              <a:t>piksel</a:t>
            </a:r>
            <a:r>
              <a:rPr lang="sq-AL" dirty="0"/>
              <a:t> të ndritshëm një mund të jetë 230.I gjithë imazhi mund të mendohet si një grup dy-</a:t>
            </a:r>
            <a:r>
              <a:rPr lang="sq-AL" dirty="0" err="1"/>
              <a:t>dimensional</a:t>
            </a:r>
            <a:r>
              <a:rPr lang="sq-AL" dirty="0"/>
              <a:t> vlerash </a:t>
            </a:r>
            <a:r>
              <a:rPr lang="sq-AL" dirty="0" err="1"/>
              <a:t>pikselësh</a:t>
            </a:r>
            <a:r>
              <a:rPr lang="sq-AL" dirty="0"/>
              <a:t>. </a:t>
            </a:r>
          </a:p>
          <a:p>
            <a:r>
              <a:rPr lang="sq-AL" dirty="0"/>
              <a:t>Ne i referohemi një grupi të tillë si një </a:t>
            </a:r>
            <a:r>
              <a:rPr lang="sq-AL" dirty="0" err="1"/>
              <a:t>bitmap</a:t>
            </a:r>
            <a:r>
              <a:rPr lang="sq-AL" dirty="0"/>
              <a:t>.</a:t>
            </a:r>
          </a:p>
          <a:p>
            <a:r>
              <a:rPr lang="sq-AL" dirty="0" err="1"/>
              <a:t>Bitmap</a:t>
            </a:r>
            <a:r>
              <a:rPr lang="sq-AL" dirty="0"/>
              <a:t>- një paraqitje e të dhënave grafike/imazhi që është paralele me mënyrën se si ruhet në kujtesën video.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44729-1BD0-207E-8640-9FAB42A31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FCA85-F8FD-F92A-63C3-928439E16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DD3AB-7418-48B9-F073-79A3A1512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5290E0-9A68-7E92-2187-22EEBD926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16" y="4618371"/>
            <a:ext cx="2813602" cy="1875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1219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7F283-EAC3-726A-FB01-8BF72280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8-bit </a:t>
            </a:r>
            <a:r>
              <a:rPr lang="sq-AL" dirty="0" err="1"/>
              <a:t>Gray-Level</a:t>
            </a:r>
            <a:r>
              <a:rPr lang="sq-AL" dirty="0"/>
              <a:t> </a:t>
            </a:r>
            <a:r>
              <a:rPr lang="sq-AL" dirty="0" err="1"/>
              <a:t>Images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76C2E-24B6-CC1B-B0A3-11E4DA770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8450" indent="-285750">
              <a:lnSpc>
                <a:spcPct val="150000"/>
              </a:lnSpc>
              <a:spcBef>
                <a:spcPts val="5"/>
              </a:spcBef>
              <a:buSzPct val="94444"/>
              <a:buFont typeface="Wingdings" panose="05000000000000000000" pitchFamily="2" charset="2"/>
              <a:buChar char="§"/>
              <a:tabLst>
                <a:tab pos="172720" algn="l"/>
              </a:tabLst>
            </a:pPr>
            <a:r>
              <a:rPr lang="en-US" dirty="0"/>
              <a:t>Image Resolution-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referohet</a:t>
            </a:r>
            <a:r>
              <a:rPr lang="en-US" dirty="0"/>
              <a:t> </a:t>
            </a:r>
            <a:r>
              <a:rPr lang="en-US" dirty="0" err="1"/>
              <a:t>numrit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pikselëve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imazh</a:t>
            </a:r>
            <a:r>
              <a:rPr lang="en-US" dirty="0"/>
              <a:t> </a:t>
            </a:r>
            <a:r>
              <a:rPr lang="en-US" dirty="0" err="1"/>
              <a:t>dixhital</a:t>
            </a:r>
            <a:r>
              <a:rPr lang="en-US" dirty="0"/>
              <a:t> (</a:t>
            </a:r>
            <a:r>
              <a:rPr lang="en-US" dirty="0" err="1"/>
              <a:t>rezolucion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lartë</a:t>
            </a:r>
            <a:r>
              <a:rPr lang="en-US" dirty="0"/>
              <a:t> </a:t>
            </a:r>
            <a:r>
              <a:rPr lang="en-US" dirty="0" err="1"/>
              <a:t>gjithmonë</a:t>
            </a:r>
            <a:r>
              <a:rPr lang="en-US" dirty="0"/>
              <a:t> </a:t>
            </a:r>
            <a:r>
              <a:rPr lang="en-US" dirty="0" err="1"/>
              <a:t>jep</a:t>
            </a:r>
            <a:r>
              <a:rPr lang="en-US" dirty="0"/>
              <a:t> </a:t>
            </a:r>
            <a:r>
              <a:rPr lang="en-US" dirty="0" err="1"/>
              <a:t>cilësi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mirë</a:t>
            </a:r>
            <a:r>
              <a:rPr lang="en-US" dirty="0"/>
              <a:t>). </a:t>
            </a:r>
          </a:p>
          <a:p>
            <a:pPr marL="298450" indent="-285750">
              <a:lnSpc>
                <a:spcPct val="150000"/>
              </a:lnSpc>
              <a:spcBef>
                <a:spcPts val="5"/>
              </a:spcBef>
              <a:buSzPct val="94444"/>
              <a:buFont typeface="Wingdings" panose="05000000000000000000" pitchFamily="2" charset="2"/>
              <a:buChar char="§"/>
              <a:tabLst>
                <a:tab pos="172720" algn="l"/>
              </a:tabLst>
            </a:pPr>
            <a:r>
              <a:rPr lang="en-US" dirty="0" err="1"/>
              <a:t>Rezolucioni</a:t>
            </a:r>
            <a:r>
              <a:rPr lang="en-US" dirty="0"/>
              <a:t> </a:t>
            </a:r>
            <a:r>
              <a:rPr lang="en-US" dirty="0" err="1"/>
              <a:t>mjaft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lartë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imazh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tillë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jetë</a:t>
            </a:r>
            <a:r>
              <a:rPr lang="en-US" dirty="0"/>
              <a:t> 1600 x 1200, </a:t>
            </a:r>
            <a:r>
              <a:rPr lang="en-US" dirty="0" err="1"/>
              <a:t>ndërsa</a:t>
            </a:r>
            <a:r>
              <a:rPr lang="en-US" dirty="0"/>
              <a:t> </a:t>
            </a:r>
            <a:r>
              <a:rPr lang="en-US" dirty="0" err="1"/>
              <a:t>rezolucioni</a:t>
            </a:r>
            <a:r>
              <a:rPr lang="en-US" dirty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ulët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jetë</a:t>
            </a:r>
            <a:r>
              <a:rPr lang="en-US" dirty="0"/>
              <a:t> 640 x 480.</a:t>
            </a:r>
          </a:p>
          <a:p>
            <a:pPr marL="298450" indent="-285750">
              <a:lnSpc>
                <a:spcPct val="150000"/>
              </a:lnSpc>
              <a:spcBef>
                <a:spcPts val="5"/>
              </a:spcBef>
              <a:buSzPct val="94444"/>
              <a:buFont typeface="Wingdings" panose="05000000000000000000" pitchFamily="2" charset="2"/>
              <a:buChar char="§"/>
              <a:tabLst>
                <a:tab pos="172720" algn="l"/>
              </a:tabLst>
            </a:pPr>
            <a:r>
              <a:rPr lang="en-US" dirty="0" err="1"/>
              <a:t>Vini</a:t>
            </a:r>
            <a:r>
              <a:rPr lang="en-US" dirty="0"/>
              <a:t> re se </a:t>
            </a:r>
            <a:r>
              <a:rPr lang="en-US" dirty="0" err="1"/>
              <a:t>këtu</a:t>
            </a:r>
            <a:r>
              <a:rPr lang="en-US" dirty="0"/>
              <a:t> po </a:t>
            </a:r>
            <a:r>
              <a:rPr lang="en-US" dirty="0" err="1"/>
              <a:t>përdorim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“aspect ratio” </a:t>
            </a:r>
            <a:r>
              <a:rPr lang="en-US" dirty="0" err="1"/>
              <a:t>prej</a:t>
            </a:r>
            <a:r>
              <a:rPr lang="en-US" dirty="0"/>
              <a:t> 4:3.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9E0A2-92D8-D2AB-B7A5-97C040827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BE815-2D1A-C78E-DB4C-B2AEBCE1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DF5B9-BCD5-8090-0E3B-6A023BC39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A53193-1903-FB9A-D66F-0636CD9CBC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436" y="4888031"/>
            <a:ext cx="3275997" cy="116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27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16509-00CF-8374-F536-CE301076A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8-bit </a:t>
            </a:r>
            <a:r>
              <a:rPr lang="sq-AL" dirty="0" err="1"/>
              <a:t>Gray-Level</a:t>
            </a:r>
            <a:r>
              <a:rPr lang="sq-AL" dirty="0"/>
              <a:t> </a:t>
            </a:r>
            <a:r>
              <a:rPr lang="sq-AL" dirty="0" err="1"/>
              <a:t>Images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A3B85-C0A3-0A3B-2718-6485C2ED1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Ne mund të mendojmë për imazhin 8-bit si një “</a:t>
            </a:r>
            <a:r>
              <a:rPr lang="sq-AL" dirty="0" err="1"/>
              <a:t>bitplane</a:t>
            </a:r>
            <a:r>
              <a:rPr lang="sq-AL" dirty="0"/>
              <a:t> </a:t>
            </a:r>
            <a:r>
              <a:rPr lang="sq-AL" dirty="0" err="1"/>
              <a:t>group</a:t>
            </a:r>
            <a:r>
              <a:rPr lang="sq-AL" dirty="0"/>
              <a:t>” , ku çdo plan përbëhet nga një paraqitje </a:t>
            </a:r>
            <a:r>
              <a:rPr lang="en-US" dirty="0"/>
              <a:t>1</a:t>
            </a:r>
            <a:r>
              <a:rPr lang="sq-AL" dirty="0"/>
              <a:t>-bit i imazhit në nivele më të larta dhe më të larta të "ngritjes": </a:t>
            </a:r>
          </a:p>
          <a:p>
            <a:r>
              <a:rPr lang="sq-AL" dirty="0"/>
              <a:t>Një bit ndizet nëse </a:t>
            </a:r>
            <a:r>
              <a:rPr lang="sq-AL" dirty="0" err="1"/>
              <a:t>piksel</a:t>
            </a:r>
            <a:r>
              <a:rPr lang="sq-AL" dirty="0"/>
              <a:t> i imazhit ka një vlerë jo</a:t>
            </a:r>
            <a:r>
              <a:rPr lang="en-US" dirty="0"/>
              <a:t> </a:t>
            </a:r>
            <a:r>
              <a:rPr lang="sq-AL" dirty="0"/>
              <a:t>zero në ose mbi atë nivel biti.</a:t>
            </a:r>
          </a:p>
          <a:p>
            <a:r>
              <a:rPr lang="sq-AL" dirty="0"/>
              <a:t>Figura paraqet konceptin e </a:t>
            </a:r>
            <a:r>
              <a:rPr lang="sq-AL" dirty="0" err="1"/>
              <a:t>bitplaneve</a:t>
            </a:r>
            <a:r>
              <a:rPr lang="sq-AL" dirty="0"/>
              <a:t> në mënyrë grafike. 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214C2-96EF-AD9E-CB09-9C5513FBE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29B7C-B876-4EF2-9175-70D51A32F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4232A-EBBA-A0B8-1DD5-331BF445A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8294A3-68BD-B344-14A1-449768919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070" y="3986463"/>
            <a:ext cx="3048000" cy="2261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902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0CE3E-F347-B0BE-3ED4-57C7C7AE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q-AL" dirty="0"/>
              <a:t>8-bit </a:t>
            </a:r>
            <a:r>
              <a:rPr lang="sq-AL" dirty="0" err="1"/>
              <a:t>Gray-Level</a:t>
            </a:r>
            <a:r>
              <a:rPr lang="sq-AL" dirty="0"/>
              <a:t> </a:t>
            </a:r>
            <a:r>
              <a:rPr lang="sq-AL" dirty="0" err="1"/>
              <a:t>Images</a:t>
            </a:r>
            <a:r>
              <a:rPr lang="sq-A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85236-4BB5-BB42-C9CB-FE12555F5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q-AL" dirty="0"/>
              <a:t>Çdo plan bit mund të ketë një vlerë prej </a:t>
            </a:r>
            <a:r>
              <a:rPr lang="en-US" dirty="0"/>
              <a:t>0</a:t>
            </a:r>
            <a:r>
              <a:rPr lang="sq-AL" dirty="0"/>
              <a:t> ose </a:t>
            </a:r>
            <a:r>
              <a:rPr lang="en-US" dirty="0"/>
              <a:t>1</a:t>
            </a:r>
            <a:r>
              <a:rPr lang="sq-AL" dirty="0"/>
              <a:t> në çdo </a:t>
            </a:r>
            <a:r>
              <a:rPr lang="sq-AL" dirty="0" err="1"/>
              <a:t>piksel</a:t>
            </a:r>
            <a:r>
              <a:rPr lang="sq-AL" dirty="0"/>
              <a:t>, por, së bashku, të gjitha </a:t>
            </a:r>
            <a:r>
              <a:rPr lang="sq-AL" dirty="0" err="1"/>
              <a:t>bitplanet</a:t>
            </a:r>
            <a:r>
              <a:rPr lang="sq-AL" dirty="0"/>
              <a:t> përbëjnë një bajt të vetëm që ruan vlerat ndërmjet 0 dhe 255 (në këtë situatë 8-bitësh). Për bitin më pak të rëndësishëm, vlera e bitit përkthehet në 0 ose 1 në shumën numerike përfundimtare të numrit binar. </a:t>
            </a:r>
          </a:p>
          <a:p>
            <a:r>
              <a:rPr lang="sq-AL" dirty="0"/>
              <a:t>Aritmetika e pozicionit nënkupton që për bitin tjetër, të dytën, çdo 0 ose 1 jep një kontribut prej 0 ose 2 në shumën përfundimtare. Bitët vijues qëndrojnë për 0 ose 4, 0 ose 8, dhe kështu me radhë, deri në 0 ose 128 për bitin më domethënës.</a:t>
            </a:r>
          </a:p>
          <a:p>
            <a:endParaRPr lang="sq-A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73918-B347-3DF0-D0C5-13A03D3F8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64E1-2F58-4F47-BAFA-DF123F40B542}" type="datetime1">
              <a:rPr lang="en-US" smtClean="0"/>
              <a:t>12/7/2023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4D88D-11B1-C792-0656-9651C0546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Multimedia Kompjuterike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4B8AB-93F4-A305-F5D3-EF8C7E4CB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BB1E-8B43-4CE4-A943-DE968F08C324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FA2ADC-014A-606E-5F0B-9014768224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54" y="4376057"/>
            <a:ext cx="2778669" cy="2062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270846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10564</TotalTime>
  <Words>2944</Words>
  <Application>Microsoft Office PowerPoint</Application>
  <PresentationFormat>Widescreen</PresentationFormat>
  <Paragraphs>359</Paragraphs>
  <Slides>39</Slides>
  <Notes>1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Century Gothic (Body)</vt:lpstr>
      <vt:lpstr>Corbel</vt:lpstr>
      <vt:lpstr>Wingdings</vt:lpstr>
      <vt:lpstr>Basis</vt:lpstr>
      <vt:lpstr>Multimedia kompjuterike</vt:lpstr>
      <vt:lpstr>Graphic/Image Data Types</vt:lpstr>
      <vt:lpstr>1-BIT Images</vt:lpstr>
      <vt:lpstr>1-BIT Images </vt:lpstr>
      <vt:lpstr>1-BIT Images </vt:lpstr>
      <vt:lpstr>8-bit Gray-Level Images</vt:lpstr>
      <vt:lpstr>8-bit Gray-Level Images </vt:lpstr>
      <vt:lpstr>8-bit Gray-Level Images </vt:lpstr>
      <vt:lpstr>8-bit Gray-Level Images </vt:lpstr>
      <vt:lpstr>8-bit Gray-Level Images </vt:lpstr>
      <vt:lpstr>Dithering</vt:lpstr>
      <vt:lpstr>Ordered Dithering</vt:lpstr>
      <vt:lpstr>Color Image Datatypes</vt:lpstr>
      <vt:lpstr>24 bit Color Image</vt:lpstr>
      <vt:lpstr>24 bit Color Image</vt:lpstr>
      <vt:lpstr>8 bit Color Image</vt:lpstr>
      <vt:lpstr>8 bit Color Image</vt:lpstr>
      <vt:lpstr>8 bit Color Image</vt:lpstr>
      <vt:lpstr>Color Look-Up Tables (LUTs)</vt:lpstr>
      <vt:lpstr>Color Look-Up Tables (LUTs)</vt:lpstr>
      <vt:lpstr>Color Look-Up Tables (LUTs)</vt:lpstr>
      <vt:lpstr>How to device a color look-up table</vt:lpstr>
      <vt:lpstr>Median- cut problem</vt:lpstr>
      <vt:lpstr>Median- cut problem</vt:lpstr>
      <vt:lpstr>Popular file Formats</vt:lpstr>
      <vt:lpstr>GIF</vt:lpstr>
      <vt:lpstr>GIF</vt:lpstr>
      <vt:lpstr>GIF</vt:lpstr>
      <vt:lpstr>GIF</vt:lpstr>
      <vt:lpstr>GIF</vt:lpstr>
      <vt:lpstr>JPEG</vt:lpstr>
      <vt:lpstr>PNG</vt:lpstr>
      <vt:lpstr>TIFF</vt:lpstr>
      <vt:lpstr>EXIF</vt:lpstr>
      <vt:lpstr>Graphics Animation Files </vt:lpstr>
      <vt:lpstr>PS dhe PDF</vt:lpstr>
      <vt:lpstr>Some other JPEG Formats</vt:lpstr>
      <vt:lpstr>Some other JPEG Formats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Lamir Shkurti</dc:creator>
  <cp:lastModifiedBy>Lamir Shkurti</cp:lastModifiedBy>
  <cp:revision>181</cp:revision>
  <dcterms:created xsi:type="dcterms:W3CDTF">2022-10-07T19:57:07Z</dcterms:created>
  <dcterms:modified xsi:type="dcterms:W3CDTF">2023-12-08T12:06:31Z</dcterms:modified>
</cp:coreProperties>
</file>